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hRcjllVOPkIvNL+QxGoMl1AHnX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c4eb1f09b6_7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c4eb1f09b6_7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c77ae7c04a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c77ae7c04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c4eb1f09b6_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c4eb1f09b6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c4eb1f09b6_7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c4eb1f09b6_7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c777f3d69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c777f3d69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c4eb1f09b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c4eb1f09b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DE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okadpv7En7K3Do7YxcQ28Y1FU8sBdSTY/view" TargetMode="External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6dndinZ36Od5Ru1-b4a0wxOKEVldU_6q/view" TargetMode="External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7c4kZX6yM5u0Jlqa9Ib1df7tB7QeX8nE/view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0vSynefHDCBDAou4GdstOBVeaLP82Ek2/view" TargetMode="External"/><Relationship Id="rId4" Type="http://schemas.openxmlformats.org/officeDocument/2006/relationships/image" Target="../media/image27.jpg"/><Relationship Id="rId5" Type="http://schemas.openxmlformats.org/officeDocument/2006/relationships/hyperlink" Target="http://drive.google.com/file/d/19sNwKMrxOSo2cB32ap1fZIZLZMtkEdzm/view" TargetMode="External"/><Relationship Id="rId6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TPUPe--wlgTBhyPSGhgNeEk3U7DDqMoh/view" TargetMode="External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sMR0Z3OzW6rcoYM5KZSBeBibA8Y6os-A/view" TargetMode="External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MKvVUtstx-CDGvSH2DFmtcAdq7CKeU5T/view" TargetMode="External"/><Relationship Id="rId4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gqajBEZnwagcVFKrC_0FjaLAp1AlJLtN/view" TargetMode="External"/><Relationship Id="rId4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rive.google.com/file/d/1-s6OuLUnbUfvER1kZf4d78VfvpYJxWpp/view" TargetMode="External"/><Relationship Id="rId4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rive.google.com/file/d/1MDVtFc6iWZHdhGPUyhr_-5lN9EtPXx6I/view" TargetMode="External"/><Relationship Id="rId4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drive.google.com/file/d/1ecHb-KsFnYugygVHO5y9tK7JECz4Yijk/view" TargetMode="External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rive.google.com/file/d/1OdFBMlUCgSJGd-9J5WxXIWvdTf-S9d9B/view" TargetMode="External"/><Relationship Id="rId4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Mperrino@bw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4JzwAehj2GrI_ziPUkOdvxZtGodVJfHn/view" TargetMode="External"/><Relationship Id="rId4" Type="http://schemas.openxmlformats.org/officeDocument/2006/relationships/image" Target="../media/image13.jpg"/><Relationship Id="rId5" Type="http://schemas.openxmlformats.org/officeDocument/2006/relationships/hyperlink" Target="http://drive.google.com/file/d/19BxjjmiPtYmZ7rTfvrm5Wsu-nVruWV8Y/view" TargetMode="External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JDWpLmXLgELXUaTzaylQvfid5UjU6SBR/view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kifobfUdg_Y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6000"/>
              <a:buFont typeface="Calibri"/>
              <a:buNone/>
            </a:pPr>
            <a:r>
              <a:rPr b="1" lang="en-US">
                <a:solidFill>
                  <a:srgbClr val="663300"/>
                </a:solidFill>
              </a:rPr>
              <a:t>Individual &amp; Small Group Offensive Development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696275" y="2274600"/>
            <a:ext cx="6009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Phone Booth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Start with your stick straight out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Butt end aiming at your target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Point your foot and shoulder towards your target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1-2-3 SHOT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Snap your wrists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 u="sng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8" title="PhoneBooth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5581" y="0"/>
            <a:ext cx="5486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/>
        </p:nvSpPr>
        <p:spPr>
          <a:xfrm>
            <a:off x="402400" y="2228394"/>
            <a:ext cx="5037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Up The Hashes</a:t>
            </a:r>
            <a:endParaRPr b="1"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Start right behind GLE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Make a move while still protecting your stick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Finish UP FIELD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DO NOT FADE AWAY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Change up your shot placement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Shoot within 5 yards</a:t>
            </a:r>
            <a:endParaRPr sz="1800"/>
          </a:p>
        </p:txBody>
      </p:sp>
      <p:pic>
        <p:nvPicPr>
          <p:cNvPr id="155" name="Google Shape;155;p9" title="Upthehashe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1" y="-1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/>
        </p:nvSpPr>
        <p:spPr>
          <a:xfrm>
            <a:off x="296704" y="2089938"/>
            <a:ext cx="5037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Question Mark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Start where you would turn on the island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Use your body to hide your stick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Punch hands to the outside away from your body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Turn so you are facing the goal and locking in on your target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Point your butt end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Snap with your wrists</a:t>
            </a:r>
            <a:endParaRPr sz="1800"/>
          </a:p>
        </p:txBody>
      </p:sp>
      <p:pic>
        <p:nvPicPr>
          <p:cNvPr id="161" name="Google Shape;161;p10" title="QuestionMarkShoot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663300"/>
                </a:solidFill>
              </a:rPr>
              <a:t>Footwork &amp; Dodging</a:t>
            </a:r>
            <a:endParaRPr/>
          </a:p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2800"/>
              <a:buChar char="•"/>
            </a:pPr>
            <a:r>
              <a:rPr lang="en-US">
                <a:solidFill>
                  <a:srgbClr val="663300"/>
                </a:solidFill>
              </a:rPr>
              <a:t>Cone Work &amp; Speed Ladder Are GREAT For Developing Fast Feet</a:t>
            </a:r>
            <a:endParaRPr>
              <a:solidFill>
                <a:srgbClr val="6633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2800"/>
              <a:buChar char="•"/>
            </a:pPr>
            <a:r>
              <a:rPr lang="en-US">
                <a:solidFill>
                  <a:srgbClr val="663300"/>
                </a:solidFill>
              </a:rPr>
              <a:t>Good Dodgers Know Where And How To Attack!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2800"/>
              <a:buChar char="•"/>
            </a:pPr>
            <a:r>
              <a:rPr lang="en-US">
                <a:solidFill>
                  <a:srgbClr val="663300"/>
                </a:solidFill>
              </a:rPr>
              <a:t>Pre Dodge Movement</a:t>
            </a:r>
            <a:r>
              <a:rPr lang="en-US">
                <a:solidFill>
                  <a:srgbClr val="663300"/>
                </a:solidFill>
              </a:rPr>
              <a:t> – </a:t>
            </a:r>
            <a:r>
              <a:rPr lang="en-US">
                <a:solidFill>
                  <a:srgbClr val="663300"/>
                </a:solidFill>
              </a:rPr>
              <a:t>Primary Dodge – Secondary Dodge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2" title="1stepJAB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"/>
            <a:ext cx="5486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2" title="SplitJabs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5597" y="16"/>
            <a:ext cx="5486400" cy="685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c4eb1f09b6_7_57"/>
          <p:cNvSpPr txBox="1"/>
          <p:nvPr>
            <p:ph idx="1" type="body"/>
          </p:nvPr>
        </p:nvSpPr>
        <p:spPr>
          <a:xfrm>
            <a:off x="479475" y="1253388"/>
            <a:ext cx="44322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3300"/>
                </a:solidFill>
              </a:rPr>
              <a:t>3 Cone Midfield Dodging</a:t>
            </a:r>
            <a:endParaRPr sz="1800">
              <a:solidFill>
                <a:srgbClr val="663300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</a:rPr>
              <a:t>Go through </a:t>
            </a:r>
            <a:r>
              <a:rPr lang="en-US" sz="1800">
                <a:solidFill>
                  <a:srgbClr val="663300"/>
                </a:solidFill>
              </a:rPr>
              <a:t>the</a:t>
            </a:r>
            <a:r>
              <a:rPr lang="en-US" sz="1800">
                <a:solidFill>
                  <a:srgbClr val="663300"/>
                </a:solidFill>
              </a:rPr>
              <a:t> speed ladder and split to the inside.</a:t>
            </a:r>
            <a:endParaRPr sz="18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3300"/>
                </a:solidFill>
              </a:rPr>
              <a:t>2 Progressions</a:t>
            </a:r>
            <a:endParaRPr sz="1800">
              <a:solidFill>
                <a:srgbClr val="663300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</a:rPr>
              <a:t>When you hit the second cone, roll to the outside and shoot on the run.</a:t>
            </a:r>
            <a:endParaRPr sz="1800">
              <a:solidFill>
                <a:srgbClr val="6633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</a:rPr>
              <a:t>When you hit the second cone, bounce and pump, continue over the top for a shot on the run.</a:t>
            </a:r>
            <a:endParaRPr sz="1800">
              <a:solidFill>
                <a:srgbClr val="663300"/>
              </a:solidFill>
            </a:endParaRPr>
          </a:p>
        </p:txBody>
      </p:sp>
      <p:pic>
        <p:nvPicPr>
          <p:cNvPr id="179" name="Google Shape;179;g1c4eb1f09b6_7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90150">
            <a:off x="10147250" y="5505550"/>
            <a:ext cx="1144025" cy="11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c4eb1f09b6_7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5172" y="4073997"/>
            <a:ext cx="879525" cy="8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c4eb1f09b6_7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7950" y="4074013"/>
            <a:ext cx="879525" cy="8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c4eb1f09b6_7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90150">
            <a:off x="6182925" y="5505550"/>
            <a:ext cx="1144025" cy="11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c4eb1f09b6_7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3300" y="2989225"/>
            <a:ext cx="879525" cy="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c4eb1f09b6_7_57"/>
          <p:cNvSpPr/>
          <p:nvPr/>
        </p:nvSpPr>
        <p:spPr>
          <a:xfrm>
            <a:off x="8050763" y="1040775"/>
            <a:ext cx="1164600" cy="1115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c4eb1f09b6_7_57"/>
          <p:cNvSpPr/>
          <p:nvPr/>
        </p:nvSpPr>
        <p:spPr>
          <a:xfrm>
            <a:off x="8335713" y="1354588"/>
            <a:ext cx="594725" cy="487475"/>
          </a:xfrm>
          <a:prstGeom prst="flowChartExtra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3" title="PrimarySecondar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/>
          <p:nvPr>
            <p:ph idx="1" type="body"/>
          </p:nvPr>
        </p:nvSpPr>
        <p:spPr>
          <a:xfrm>
            <a:off x="838200" y="1972200"/>
            <a:ext cx="4495800" cy="29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2400"/>
              <a:buNone/>
            </a:pPr>
            <a:r>
              <a:rPr b="1" lang="en-US" sz="2400" u="sng">
                <a:solidFill>
                  <a:srgbClr val="663300"/>
                </a:solidFill>
              </a:rPr>
              <a:t>Light Post Passing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</a:rPr>
              <a:t>3 players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</a:rPr>
              <a:t>8-10 yards apart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</a:rPr>
              <a:t>Two outside and one inside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</a:rPr>
              <a:t>Inside player is constantly moving</a:t>
            </a:r>
            <a:endParaRPr sz="1800">
              <a:solidFill>
                <a:srgbClr val="6633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</a:rPr>
              <a:t>He will receive a pass, pass back, then wrap around the outside line towards the far side player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 sz="1800">
                <a:solidFill>
                  <a:srgbClr val="663300"/>
                </a:solidFill>
              </a:rPr>
              <a:t>Communicate!!!</a:t>
            </a:r>
            <a:endParaRPr/>
          </a:p>
        </p:txBody>
      </p:sp>
      <p:pic>
        <p:nvPicPr>
          <p:cNvPr id="196" name="Google Shape;196;p14" title="LightPostPass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/>
          <p:nvPr/>
        </p:nvSpPr>
        <p:spPr>
          <a:xfrm>
            <a:off x="337599" y="1817425"/>
            <a:ext cx="4124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4-Man 2 Ball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Outside players are on the box lines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Inside players are </a:t>
            </a: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b="0" i="0" lang="en-US" sz="1800" u="none" cap="none" strike="noStrik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the hashes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Balls start in the outside lines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The two inside players receive passes from the outside lines, pass back, turn around and go to the other side!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Continuous</a:t>
            </a: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for 1 minute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Switch roles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Communicate!!!</a:t>
            </a: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6858000" y="1609917"/>
            <a:ext cx="393290" cy="422787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6464690" y="3685541"/>
            <a:ext cx="393300" cy="422700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7225715" y="3239299"/>
            <a:ext cx="393290" cy="422787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6858000" y="5510982"/>
            <a:ext cx="393290" cy="422787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10742141" y="1582148"/>
            <a:ext cx="393290" cy="422787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10757554" y="5510981"/>
            <a:ext cx="393290" cy="422787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11078496" y="3499327"/>
            <a:ext cx="393290" cy="422787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10157254" y="3243899"/>
            <a:ext cx="393290" cy="422787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15"/>
          <p:cNvCxnSpPr/>
          <p:nvPr/>
        </p:nvCxnSpPr>
        <p:spPr>
          <a:xfrm>
            <a:off x="7090923" y="1936960"/>
            <a:ext cx="318600" cy="120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15"/>
          <p:cNvCxnSpPr>
            <a:stCxn id="205" idx="1"/>
          </p:cNvCxnSpPr>
          <p:nvPr/>
        </p:nvCxnSpPr>
        <p:spPr>
          <a:xfrm rot="10800000">
            <a:off x="6789932" y="3989525"/>
            <a:ext cx="366900" cy="16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12" name="Google Shape;212;p15"/>
          <p:cNvSpPr/>
          <p:nvPr/>
        </p:nvSpPr>
        <p:spPr>
          <a:xfrm>
            <a:off x="10383025" y="3617950"/>
            <a:ext cx="693850" cy="223025"/>
          </a:xfrm>
          <a:custGeom>
            <a:rect b="b" l="l" r="r" t="t"/>
            <a:pathLst>
              <a:path extrusionOk="0" h="8921" w="27754">
                <a:moveTo>
                  <a:pt x="0" y="0"/>
                </a:moveTo>
                <a:cubicBezTo>
                  <a:pt x="8332" y="5000"/>
                  <a:pt x="18036" y="8921"/>
                  <a:pt x="27754" y="892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213" name="Google Shape;213;p15"/>
          <p:cNvCxnSpPr>
            <a:stCxn id="209" idx="3"/>
          </p:cNvCxnSpPr>
          <p:nvPr/>
        </p:nvCxnSpPr>
        <p:spPr>
          <a:xfrm>
            <a:off x="10251712" y="3565143"/>
            <a:ext cx="428700" cy="17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15"/>
          <p:cNvCxnSpPr/>
          <p:nvPr/>
        </p:nvCxnSpPr>
        <p:spPr>
          <a:xfrm rot="10800000">
            <a:off x="11091694" y="2032700"/>
            <a:ext cx="366900" cy="16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15" name="Google Shape;215;p15"/>
          <p:cNvSpPr/>
          <p:nvPr/>
        </p:nvSpPr>
        <p:spPr>
          <a:xfrm rot="10800000">
            <a:off x="10591847" y="3306762"/>
            <a:ext cx="693850" cy="223025"/>
          </a:xfrm>
          <a:custGeom>
            <a:rect b="b" l="l" r="r" t="t"/>
            <a:pathLst>
              <a:path extrusionOk="0" h="8921" w="27754">
                <a:moveTo>
                  <a:pt x="0" y="0"/>
                </a:moveTo>
                <a:cubicBezTo>
                  <a:pt x="8332" y="5000"/>
                  <a:pt x="18036" y="8921"/>
                  <a:pt x="27754" y="892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216" name="Google Shape;216;p15"/>
          <p:cNvCxnSpPr/>
          <p:nvPr/>
        </p:nvCxnSpPr>
        <p:spPr>
          <a:xfrm flipH="1" rot="10800000">
            <a:off x="5465300" y="1814625"/>
            <a:ext cx="6752400" cy="4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15"/>
          <p:cNvCxnSpPr/>
          <p:nvPr/>
        </p:nvCxnSpPr>
        <p:spPr>
          <a:xfrm flipH="1" rot="10800000">
            <a:off x="5439600" y="5761075"/>
            <a:ext cx="6752400" cy="4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15"/>
          <p:cNvCxnSpPr/>
          <p:nvPr/>
        </p:nvCxnSpPr>
        <p:spPr>
          <a:xfrm flipH="1" rot="10800000">
            <a:off x="5718500" y="3183975"/>
            <a:ext cx="6499200" cy="2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15"/>
          <p:cNvCxnSpPr/>
          <p:nvPr/>
        </p:nvCxnSpPr>
        <p:spPr>
          <a:xfrm flipH="1" rot="10800000">
            <a:off x="5718500" y="4216475"/>
            <a:ext cx="6499200" cy="2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c77ae7c04a_1_7"/>
          <p:cNvSpPr txBox="1"/>
          <p:nvPr>
            <p:ph type="title"/>
          </p:nvPr>
        </p:nvSpPr>
        <p:spPr>
          <a:xfrm>
            <a:off x="305850" y="535700"/>
            <a:ext cx="3123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3300"/>
                </a:solidFill>
              </a:rPr>
              <a:t>Spoke Passing</a:t>
            </a:r>
            <a:endParaRPr b="1" sz="2400" u="sng">
              <a:solidFill>
                <a:srgbClr val="663300"/>
              </a:solidFill>
            </a:endParaRPr>
          </a:p>
        </p:txBody>
      </p:sp>
      <p:pic>
        <p:nvPicPr>
          <p:cNvPr id="225" name="Google Shape;225;g1c77ae7c04a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550" y="1347575"/>
            <a:ext cx="896000" cy="8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c77ae7c04a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5650" y="2438500"/>
            <a:ext cx="896000" cy="8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c77ae7c04a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9775" y="4082175"/>
            <a:ext cx="896000" cy="8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c77ae7c04a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000" y="4082175"/>
            <a:ext cx="896000" cy="8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c77ae7c04a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000" y="2438500"/>
            <a:ext cx="896000" cy="89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g1c77ae7c04a_1_7"/>
          <p:cNvCxnSpPr>
            <a:stCxn id="229" idx="1"/>
          </p:cNvCxnSpPr>
          <p:nvPr/>
        </p:nvCxnSpPr>
        <p:spPr>
          <a:xfrm rot="10800000">
            <a:off x="4346900" y="2785400"/>
            <a:ext cx="1301100" cy="10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g1c77ae7c04a_1_7"/>
          <p:cNvCxnSpPr/>
          <p:nvPr/>
        </p:nvCxnSpPr>
        <p:spPr>
          <a:xfrm flipH="1">
            <a:off x="4325725" y="337625"/>
            <a:ext cx="2848800" cy="208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32" name="Google Shape;232;g1c77ae7c04a_1_7"/>
          <p:cNvSpPr/>
          <p:nvPr/>
        </p:nvSpPr>
        <p:spPr>
          <a:xfrm>
            <a:off x="7174525" y="168825"/>
            <a:ext cx="612000" cy="569700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c77ae7c04a_1_7"/>
          <p:cNvSpPr/>
          <p:nvPr/>
        </p:nvSpPr>
        <p:spPr>
          <a:xfrm>
            <a:off x="3734900" y="2551100"/>
            <a:ext cx="612000" cy="569700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c77ae7c04a_1_7"/>
          <p:cNvSpPr/>
          <p:nvPr/>
        </p:nvSpPr>
        <p:spPr>
          <a:xfrm>
            <a:off x="6811613" y="4755713"/>
            <a:ext cx="612000" cy="569700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5" name="Google Shape;235;g1c77ae7c04a_1_7"/>
          <p:cNvCxnSpPr>
            <a:stCxn id="234" idx="2"/>
          </p:cNvCxnSpPr>
          <p:nvPr/>
        </p:nvCxnSpPr>
        <p:spPr>
          <a:xfrm flipH="1">
            <a:off x="5739725" y="5188585"/>
            <a:ext cx="1536900" cy="7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g1c77ae7c04a_1_7"/>
          <p:cNvCxnSpPr/>
          <p:nvPr/>
        </p:nvCxnSpPr>
        <p:spPr>
          <a:xfrm>
            <a:off x="3898400" y="3120800"/>
            <a:ext cx="1672500" cy="280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37" name="Google Shape;237;g1c77ae7c04a_1_7"/>
          <p:cNvSpPr/>
          <p:nvPr/>
        </p:nvSpPr>
        <p:spPr>
          <a:xfrm>
            <a:off x="6745275" y="2601638"/>
            <a:ext cx="612000" cy="569700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c77ae7c04a_1_7"/>
          <p:cNvSpPr/>
          <p:nvPr/>
        </p:nvSpPr>
        <p:spPr>
          <a:xfrm>
            <a:off x="7907550" y="2031938"/>
            <a:ext cx="612000" cy="569700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c77ae7c04a_1_7"/>
          <p:cNvSpPr/>
          <p:nvPr/>
        </p:nvSpPr>
        <p:spPr>
          <a:xfrm>
            <a:off x="7025338" y="3721338"/>
            <a:ext cx="612000" cy="569700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c77ae7c04a_1_7"/>
          <p:cNvSpPr/>
          <p:nvPr/>
        </p:nvSpPr>
        <p:spPr>
          <a:xfrm>
            <a:off x="9233775" y="2686950"/>
            <a:ext cx="612000" cy="569700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c77ae7c04a_1_7"/>
          <p:cNvSpPr/>
          <p:nvPr/>
        </p:nvSpPr>
        <p:spPr>
          <a:xfrm>
            <a:off x="8852875" y="3721350"/>
            <a:ext cx="612000" cy="569700"/>
          </a:xfrm>
          <a:prstGeom prst="mathMultiply">
            <a:avLst>
              <a:gd fmla="val 23520" name="adj1"/>
            </a:avLst>
          </a:prstGeom>
          <a:solidFill>
            <a:srgbClr val="6633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c77ae7c04a_1_7"/>
          <p:cNvSpPr txBox="1"/>
          <p:nvPr/>
        </p:nvSpPr>
        <p:spPr>
          <a:xfrm>
            <a:off x="-5125" y="1420350"/>
            <a:ext cx="37347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Cones should be spread out within the box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Offense players are anticipating the ball movement and cutting upfield at the appropriate angle!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Giving their teammates a target, they </a:t>
            </a: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receive</a:t>
            </a: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 the pass and either roll or split away from pressure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●"/>
            </a:pPr>
            <a:r>
              <a:rPr b="1"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Progressions</a:t>
            </a:r>
            <a:endParaRPr b="1"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Outside Hand Catch, Roll and, Pass (R/L)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Outside Hand Catch, Split and, Pass (R/L)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Inside Hand Catch and Pass (R/L)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Over The Shoulder Catch and Pass (R/L)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idx="1" type="body"/>
          </p:nvPr>
        </p:nvSpPr>
        <p:spPr>
          <a:xfrm>
            <a:off x="838200" y="1590676"/>
            <a:ext cx="10515600" cy="526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100000"/>
              <a:buChar char="•"/>
            </a:pPr>
            <a:r>
              <a:rPr lang="en-US">
                <a:solidFill>
                  <a:srgbClr val="663300"/>
                </a:solidFill>
              </a:rPr>
              <a:t>Solon High School – </a:t>
            </a:r>
            <a:r>
              <a:rPr b="1" lang="en-US">
                <a:solidFill>
                  <a:srgbClr val="663300"/>
                </a:solidFill>
              </a:rPr>
              <a:t>2011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6633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ct val="100000"/>
              <a:buChar char="•"/>
            </a:pPr>
            <a:r>
              <a:rPr lang="en-US">
                <a:solidFill>
                  <a:srgbClr val="663300"/>
                </a:solidFill>
              </a:rPr>
              <a:t>Canisius College – </a:t>
            </a:r>
            <a:r>
              <a:rPr b="1" lang="en-US">
                <a:solidFill>
                  <a:srgbClr val="663300"/>
                </a:solidFill>
              </a:rPr>
              <a:t>2016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6633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ct val="100000"/>
              <a:buChar char="•"/>
            </a:pPr>
            <a:r>
              <a:rPr lang="en-US">
                <a:solidFill>
                  <a:srgbClr val="663300"/>
                </a:solidFill>
              </a:rPr>
              <a:t>Ohio Machine – </a:t>
            </a:r>
            <a:r>
              <a:rPr b="1" lang="en-US">
                <a:solidFill>
                  <a:srgbClr val="663300"/>
                </a:solidFill>
              </a:rPr>
              <a:t>2017-2018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6633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ct val="100000"/>
              <a:buChar char="•"/>
            </a:pPr>
            <a:r>
              <a:rPr lang="en-US">
                <a:solidFill>
                  <a:srgbClr val="663300"/>
                </a:solidFill>
              </a:rPr>
              <a:t>John Carroll University – </a:t>
            </a:r>
            <a:r>
              <a:rPr b="1" lang="en-US">
                <a:solidFill>
                  <a:srgbClr val="663300"/>
                </a:solidFill>
              </a:rPr>
              <a:t>2016-2020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6633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ct val="100000"/>
              <a:buChar char="•"/>
            </a:pPr>
            <a:r>
              <a:rPr lang="en-US">
                <a:solidFill>
                  <a:srgbClr val="663300"/>
                </a:solidFill>
              </a:rPr>
              <a:t>Ohio Wesleyan University – </a:t>
            </a:r>
            <a:r>
              <a:rPr b="1" lang="en-US">
                <a:solidFill>
                  <a:srgbClr val="663300"/>
                </a:solidFill>
              </a:rPr>
              <a:t>2020-2021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6633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ct val="100000"/>
              <a:buChar char="•"/>
            </a:pPr>
            <a:r>
              <a:rPr lang="en-US">
                <a:solidFill>
                  <a:srgbClr val="663300"/>
                </a:solidFill>
              </a:rPr>
              <a:t>St. John Fisher University – </a:t>
            </a:r>
            <a:r>
              <a:rPr b="1" lang="en-US">
                <a:solidFill>
                  <a:srgbClr val="663300"/>
                </a:solidFill>
              </a:rPr>
              <a:t>2021-2022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6633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ct val="100000"/>
              <a:buChar char="•"/>
            </a:pPr>
            <a:r>
              <a:rPr lang="en-US">
                <a:solidFill>
                  <a:srgbClr val="663300"/>
                </a:solidFill>
              </a:rPr>
              <a:t>Baldwin Wallace University – </a:t>
            </a:r>
            <a:r>
              <a:rPr b="1" lang="en-US">
                <a:solidFill>
                  <a:srgbClr val="663300"/>
                </a:solidFill>
              </a:rPr>
              <a:t>Current Position</a:t>
            </a:r>
            <a:endParaRPr/>
          </a:p>
        </p:txBody>
      </p:sp>
      <p:sp>
        <p:nvSpPr>
          <p:cNvPr id="91" name="Google Shape;91;p2"/>
          <p:cNvSpPr txBox="1"/>
          <p:nvPr>
            <p:ph type="title"/>
          </p:nvPr>
        </p:nvSpPr>
        <p:spPr>
          <a:xfrm>
            <a:off x="556435" y="849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663300"/>
                </a:solidFill>
              </a:rPr>
              <a:t>Mike Perrino</a:t>
            </a:r>
            <a:endParaRPr/>
          </a:p>
        </p:txBody>
      </p:sp>
      <p:pic>
        <p:nvPicPr>
          <p:cNvPr descr="Logo&#10;&#10;Description automatically generated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66" y="2811048"/>
            <a:ext cx="1046341" cy="1046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81" y="1288923"/>
            <a:ext cx="884961" cy="884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hn Carroll University Athletics - Official Athletics Website" id="94" name="Google Shape;9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574" y="3822828"/>
            <a:ext cx="627726" cy="62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s, Mascot, and University Seal | Ohio Wesleyan University" id="95" name="Google Shape;9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352" y="4406031"/>
            <a:ext cx="803649" cy="697561"/>
          </a:xfrm>
          <a:prstGeom prst="rect">
            <a:avLst/>
          </a:prstGeom>
          <a:noFill/>
          <a:ln>
            <a:noFill/>
          </a:ln>
        </p:spPr>
      </p:pic>
      <p:sp>
        <p:nvSpPr>
          <p:cNvPr descr="St. John Fisher University | NCAA.com" id="96" name="Google Shape;96;p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. John Fisher University Athletics - Official Athletics Website" id="97" name="Google Shape;9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7870" y="5205519"/>
            <a:ext cx="817131" cy="817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isius Golden Griffins Basketball - Golden Griffins News, Scores, Stats,  Rumors &amp; More | ESPN" id="98" name="Google Shape;9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9522" y="2087664"/>
            <a:ext cx="825478" cy="825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99" name="Google Shape;9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4509" y="6022650"/>
            <a:ext cx="617334" cy="82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/>
        </p:nvSpPr>
        <p:spPr>
          <a:xfrm>
            <a:off x="6858000" y="2228400"/>
            <a:ext cx="5334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Zig Zag Drill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Start on one side of the cage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Split underneath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Bounce at X 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Don’t be afraid to add a pump fake or a look back as you bounce!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Bounce at GLE to a shot!</a:t>
            </a:r>
            <a:endParaRPr/>
          </a:p>
        </p:txBody>
      </p:sp>
      <p:pic>
        <p:nvPicPr>
          <p:cNvPr id="248" name="Google Shape;248;p16" title="ZigZagDril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c4eb1f09b6_7_0"/>
          <p:cNvSpPr txBox="1"/>
          <p:nvPr>
            <p:ph idx="1" type="body"/>
          </p:nvPr>
        </p:nvSpPr>
        <p:spPr>
          <a:xfrm>
            <a:off x="582675" y="1609638"/>
            <a:ext cx="5858700" cy="414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3300"/>
                </a:solidFill>
              </a:rPr>
              <a:t>7 Cone From X</a:t>
            </a:r>
            <a:endParaRPr b="1" sz="2400" u="sng">
              <a:solidFill>
                <a:srgbClr val="663300"/>
              </a:solidFill>
            </a:endParaRPr>
          </a:p>
          <a:p>
            <a:pPr indent="-287900" lvl="0" marL="457200" rtl="0" algn="l"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934"/>
              <a:buChar char="•"/>
            </a:pPr>
            <a:r>
              <a:rPr lang="en-US" sz="1933">
                <a:solidFill>
                  <a:srgbClr val="663300"/>
                </a:solidFill>
              </a:rPr>
              <a:t>Start at X</a:t>
            </a:r>
            <a:endParaRPr sz="1933">
              <a:solidFill>
                <a:srgbClr val="663300"/>
              </a:solidFill>
            </a:endParaRPr>
          </a:p>
          <a:p>
            <a:pPr indent="-287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934"/>
              <a:buChar char="•"/>
            </a:pPr>
            <a:r>
              <a:rPr lang="en-US" sz="1933">
                <a:solidFill>
                  <a:srgbClr val="663300"/>
                </a:solidFill>
              </a:rPr>
              <a:t>Drift to the first set of cones and split to the inside</a:t>
            </a:r>
            <a:endParaRPr sz="1933">
              <a:solidFill>
                <a:srgbClr val="663300"/>
              </a:solidFill>
            </a:endParaRPr>
          </a:p>
          <a:p>
            <a:pPr indent="-287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934"/>
              <a:buChar char="•"/>
            </a:pPr>
            <a:r>
              <a:rPr lang="en-US" sz="1933">
                <a:solidFill>
                  <a:srgbClr val="663300"/>
                </a:solidFill>
              </a:rPr>
              <a:t>Continue hard past the back of the cage</a:t>
            </a:r>
            <a:endParaRPr sz="1933">
              <a:solidFill>
                <a:srgbClr val="663300"/>
              </a:solidFill>
            </a:endParaRPr>
          </a:p>
          <a:p>
            <a:pPr indent="-287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934"/>
              <a:buChar char="•"/>
            </a:pPr>
            <a:r>
              <a:rPr lang="en-US" sz="1933">
                <a:solidFill>
                  <a:srgbClr val="663300"/>
                </a:solidFill>
              </a:rPr>
              <a:t>Change of direction at the second set of cones</a:t>
            </a:r>
            <a:endParaRPr sz="1933">
              <a:solidFill>
                <a:srgbClr val="663300"/>
              </a:solidFill>
            </a:endParaRPr>
          </a:p>
          <a:p>
            <a:pPr indent="-287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934"/>
              <a:buChar char="•"/>
            </a:pPr>
            <a:r>
              <a:rPr lang="en-US" sz="1933">
                <a:solidFill>
                  <a:srgbClr val="663300"/>
                </a:solidFill>
              </a:rPr>
              <a:t>Bounce and pump fake coming around the corner</a:t>
            </a:r>
            <a:endParaRPr sz="1933">
              <a:solidFill>
                <a:srgbClr val="663300"/>
              </a:solidFill>
            </a:endParaRPr>
          </a:p>
          <a:p>
            <a:pPr indent="-287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934"/>
              <a:buChar char="•"/>
            </a:pPr>
            <a:r>
              <a:rPr lang="en-US" sz="1933">
                <a:solidFill>
                  <a:srgbClr val="663300"/>
                </a:solidFill>
              </a:rPr>
              <a:t>Drive hard to the island</a:t>
            </a:r>
            <a:endParaRPr sz="1933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33">
              <a:solidFill>
                <a:srgbClr val="663300"/>
              </a:solidFill>
            </a:endParaRPr>
          </a:p>
          <a:p>
            <a:pPr indent="-287900" lvl="0" marL="457200" rtl="0" algn="l"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934"/>
              <a:buChar char="•"/>
            </a:pPr>
            <a:r>
              <a:rPr lang="en-US" sz="1933">
                <a:solidFill>
                  <a:srgbClr val="663300"/>
                </a:solidFill>
              </a:rPr>
              <a:t>Over the top</a:t>
            </a:r>
            <a:endParaRPr sz="1933">
              <a:solidFill>
                <a:srgbClr val="663300"/>
              </a:solidFill>
            </a:endParaRPr>
          </a:p>
          <a:p>
            <a:pPr indent="-287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934"/>
              <a:buChar char="•"/>
            </a:pPr>
            <a:r>
              <a:rPr lang="en-US" sz="1933">
                <a:solidFill>
                  <a:srgbClr val="663300"/>
                </a:solidFill>
              </a:rPr>
              <a:t>Question Mark </a:t>
            </a:r>
            <a:endParaRPr sz="1933">
              <a:solidFill>
                <a:srgbClr val="663300"/>
              </a:solidFill>
            </a:endParaRPr>
          </a:p>
          <a:p>
            <a:pPr indent="-287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934"/>
              <a:buChar char="•"/>
            </a:pPr>
            <a:r>
              <a:rPr lang="en-US" sz="1933">
                <a:solidFill>
                  <a:srgbClr val="663300"/>
                </a:solidFill>
              </a:rPr>
              <a:t>Inside Roll</a:t>
            </a:r>
            <a:endParaRPr sz="1933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c4eb1f09b6_7_0"/>
          <p:cNvSpPr/>
          <p:nvPr/>
        </p:nvSpPr>
        <p:spPr>
          <a:xfrm>
            <a:off x="8033950" y="1439388"/>
            <a:ext cx="1613100" cy="1494300"/>
          </a:xfrm>
          <a:prstGeom prst="ellipse">
            <a:avLst/>
          </a:prstGeom>
          <a:solidFill>
            <a:srgbClr val="EDED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c4eb1f09b6_7_0"/>
          <p:cNvSpPr/>
          <p:nvPr/>
        </p:nvSpPr>
        <p:spPr>
          <a:xfrm>
            <a:off x="8567725" y="1866325"/>
            <a:ext cx="545550" cy="640425"/>
          </a:xfrm>
          <a:prstGeom prst="flowChartMerge">
            <a:avLst/>
          </a:prstGeom>
          <a:solidFill>
            <a:srgbClr val="EDED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g1c4eb1f09b6_7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188" y="569275"/>
            <a:ext cx="640424" cy="64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c4eb1f09b6_7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4125" y="569275"/>
            <a:ext cx="640424" cy="64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1c4eb1f09b6_7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588" y="2722563"/>
            <a:ext cx="640424" cy="64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c4eb1f09b6_7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8688" y="2722563"/>
            <a:ext cx="640424" cy="64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1c4eb1f09b6_7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3538" y="4001850"/>
            <a:ext cx="640424" cy="64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c4eb1f09b6_7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7038" y="4001850"/>
            <a:ext cx="640424" cy="64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1c4eb1f09b6_7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288" y="5648300"/>
            <a:ext cx="640424" cy="640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g1c4eb1f09b6_7_0"/>
          <p:cNvCxnSpPr/>
          <p:nvPr/>
        </p:nvCxnSpPr>
        <p:spPr>
          <a:xfrm>
            <a:off x="7664600" y="4879475"/>
            <a:ext cx="854100" cy="100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triangle"/>
            <a:tailEnd len="med" w="med" type="none"/>
          </a:ln>
        </p:spPr>
      </p:cxnSp>
      <p:cxnSp>
        <p:nvCxnSpPr>
          <p:cNvPr id="264" name="Google Shape;264;g1c4eb1f09b6_7_0"/>
          <p:cNvCxnSpPr>
            <a:stCxn id="260" idx="2"/>
            <a:endCxn id="259" idx="2"/>
          </p:cNvCxnSpPr>
          <p:nvPr/>
        </p:nvCxnSpPr>
        <p:spPr>
          <a:xfrm flipH="1" rot="10800000">
            <a:off x="7713750" y="3363075"/>
            <a:ext cx="1945200" cy="12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5" name="Google Shape;265;g1c4eb1f09b6_7_0"/>
          <p:cNvCxnSpPr>
            <a:stCxn id="258" idx="1"/>
            <a:endCxn id="256" idx="2"/>
          </p:cNvCxnSpPr>
          <p:nvPr/>
        </p:nvCxnSpPr>
        <p:spPr>
          <a:xfrm rot="10800000">
            <a:off x="7344488" y="1209775"/>
            <a:ext cx="320100" cy="18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g1c4eb1f09b6_7_0"/>
          <p:cNvSpPr/>
          <p:nvPr/>
        </p:nvSpPr>
        <p:spPr>
          <a:xfrm>
            <a:off x="7701875" y="3219200"/>
            <a:ext cx="2040575" cy="927775"/>
          </a:xfrm>
          <a:custGeom>
            <a:rect b="b" l="l" r="r" t="t"/>
            <a:pathLst>
              <a:path extrusionOk="0" h="37111" w="81623">
                <a:moveTo>
                  <a:pt x="80647" y="948"/>
                </a:moveTo>
                <a:cubicBezTo>
                  <a:pt x="80647" y="7935"/>
                  <a:pt x="83690" y="16882"/>
                  <a:pt x="78750" y="21822"/>
                </a:cubicBezTo>
                <a:cubicBezTo>
                  <a:pt x="72421" y="28151"/>
                  <a:pt x="64470" y="33223"/>
                  <a:pt x="55979" y="36054"/>
                </a:cubicBezTo>
                <a:cubicBezTo>
                  <a:pt x="40951" y="41065"/>
                  <a:pt x="24488" y="26379"/>
                  <a:pt x="13283" y="15180"/>
                </a:cubicBezTo>
                <a:cubicBezTo>
                  <a:pt x="10418" y="12317"/>
                  <a:pt x="7505" y="9314"/>
                  <a:pt x="5693" y="5692"/>
                </a:cubicBezTo>
                <a:cubicBezTo>
                  <a:pt x="4492" y="3292"/>
                  <a:pt x="0" y="2683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/>
          <p:nvPr/>
        </p:nvSpPr>
        <p:spPr>
          <a:xfrm>
            <a:off x="50" y="5565000"/>
            <a:ext cx="12192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Back To Back Finishing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Continuous finishing/Up the hashes drill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Two cages and two lines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Catch ball on the move, protect your stick, finish up the hashes or inside roll!</a:t>
            </a:r>
            <a:endParaRPr/>
          </a:p>
        </p:txBody>
      </p:sp>
      <p:pic>
        <p:nvPicPr>
          <p:cNvPr id="272" name="Google Shape;272;p18" title="Back2BAckFinish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500" y="0"/>
            <a:ext cx="9868990" cy="55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 txBox="1"/>
          <p:nvPr/>
        </p:nvSpPr>
        <p:spPr>
          <a:xfrm>
            <a:off x="151174" y="2505450"/>
            <a:ext cx="5182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2 Cage Shooting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Dodge over the top for a shot on the run over the first cage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As soon as your first shot is taken, turn around, switch hands, receive another pass for a step-down shot!</a:t>
            </a:r>
            <a:endParaRPr/>
          </a:p>
        </p:txBody>
      </p:sp>
      <p:pic>
        <p:nvPicPr>
          <p:cNvPr id="278" name="Google Shape;278;p17" title="2CageShoot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975" y="0"/>
            <a:ext cx="68580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/>
          <p:nvPr/>
        </p:nvSpPr>
        <p:spPr>
          <a:xfrm>
            <a:off x="0" y="1812750"/>
            <a:ext cx="4038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Lay Up Shooting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Start with your hips and shoulders square to the cage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Split and t</a:t>
            </a: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urn so your chin and shoulder are facing your target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Punch your arms up and out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Transfer weight! Close the gate (hips)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Drive off your inside foot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9" title="NDLayup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925" y="0"/>
            <a:ext cx="4116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0" title="PB Shooting (Outside 4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3" y="0"/>
            <a:ext cx="91439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1" title="PB Shooting (Inside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142" y="4"/>
            <a:ext cx="11557725" cy="6501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c4eb1f09b6_7_8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663300"/>
                </a:solidFill>
              </a:rPr>
              <a:t>Just To Review!</a:t>
            </a:r>
            <a:endParaRPr b="1">
              <a:solidFill>
                <a:srgbClr val="663300"/>
              </a:solidFill>
            </a:endParaRPr>
          </a:p>
        </p:txBody>
      </p:sp>
      <p:sp>
        <p:nvSpPr>
          <p:cNvPr id="300" name="Google Shape;300;g1c4eb1f09b6_7_88"/>
          <p:cNvSpPr txBox="1"/>
          <p:nvPr>
            <p:ph idx="1" type="body"/>
          </p:nvPr>
        </p:nvSpPr>
        <p:spPr>
          <a:xfrm>
            <a:off x="838200" y="1825625"/>
            <a:ext cx="2978100" cy="503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663300"/>
                </a:solidFill>
              </a:rPr>
              <a:t>Stick Skills</a:t>
            </a:r>
            <a:endParaRPr b="1" u="sng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Wall Ball, Wall Ball, Wall Ball!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-Form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-Pace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-Reps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Light Post Passing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4 Man 2 Ball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c4eb1f09b6_7_88"/>
          <p:cNvSpPr txBox="1"/>
          <p:nvPr>
            <p:ph idx="1" type="body"/>
          </p:nvPr>
        </p:nvSpPr>
        <p:spPr>
          <a:xfrm>
            <a:off x="4408700" y="1690825"/>
            <a:ext cx="2978100" cy="51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663300"/>
                </a:solidFill>
              </a:rPr>
              <a:t>Shooting</a:t>
            </a:r>
            <a:endParaRPr b="1" u="sng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663300"/>
                </a:solidFill>
              </a:rPr>
              <a:t>Spin &amp; Fire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663300"/>
                </a:solidFill>
              </a:rPr>
              <a:t>Over The Cage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663300"/>
                </a:solidFill>
              </a:rPr>
              <a:t>Phone Booth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663300"/>
                </a:solidFill>
              </a:rPr>
              <a:t>Up The Hashes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Question Mark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Zig Zag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Back To Back Finishing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2 Cage Shooting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663300"/>
                </a:solidFill>
              </a:rPr>
              <a:t>Layup Shooting</a:t>
            </a:r>
            <a:endParaRPr sz="2500">
              <a:solidFill>
                <a:srgbClr val="663300"/>
              </a:solidFill>
            </a:endParaRPr>
          </a:p>
        </p:txBody>
      </p:sp>
      <p:sp>
        <p:nvSpPr>
          <p:cNvPr id="302" name="Google Shape;302;g1c4eb1f09b6_7_88"/>
          <p:cNvSpPr txBox="1"/>
          <p:nvPr>
            <p:ph idx="1" type="body"/>
          </p:nvPr>
        </p:nvSpPr>
        <p:spPr>
          <a:xfrm>
            <a:off x="7979200" y="1690825"/>
            <a:ext cx="2978100" cy="516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663300"/>
                </a:solidFill>
              </a:rPr>
              <a:t>Footwork &amp; Dodging</a:t>
            </a:r>
            <a:endParaRPr b="1" u="sng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1 Jab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2 Step Split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3 Step Split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Speed Ladder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Cone Work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3 Cone Midfield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663300"/>
                </a:solidFill>
              </a:rPr>
              <a:t>7 Cone From X</a:t>
            </a:r>
            <a:endParaRPr sz="2500">
              <a:solidFill>
                <a:srgbClr val="6633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"/>
          <p:cNvSpPr txBox="1"/>
          <p:nvPr>
            <p:ph type="title"/>
          </p:nvPr>
        </p:nvSpPr>
        <p:spPr>
          <a:xfrm>
            <a:off x="838200" y="1306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Calibri"/>
              <a:buNone/>
            </a:pPr>
            <a:r>
              <a:rPr b="1" lang="en-US" sz="6000">
                <a:solidFill>
                  <a:srgbClr val="663300"/>
                </a:solidFill>
              </a:rPr>
              <a:t>Thank You For Coming!</a:t>
            </a:r>
            <a:endParaRPr b="1" sz="6000">
              <a:solidFill>
                <a:srgbClr val="6633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136363"/>
              <a:buFont typeface="Calibri"/>
              <a:buNone/>
            </a:pPr>
            <a:r>
              <a:rPr b="1" lang="en-US">
                <a:solidFill>
                  <a:srgbClr val="663300"/>
                </a:solidFill>
              </a:rPr>
              <a:t>Feel Free To Reach Out With Any Questions!</a:t>
            </a:r>
            <a:br>
              <a:rPr b="1" lang="en-US" sz="4400">
                <a:solidFill>
                  <a:srgbClr val="663300"/>
                </a:solidFill>
              </a:rPr>
            </a:br>
            <a:endParaRPr/>
          </a:p>
        </p:txBody>
      </p:sp>
      <p:sp>
        <p:nvSpPr>
          <p:cNvPr id="308" name="Google Shape;308;p24"/>
          <p:cNvSpPr txBox="1"/>
          <p:nvPr>
            <p:ph idx="1" type="body"/>
          </p:nvPr>
        </p:nvSpPr>
        <p:spPr>
          <a:xfrm>
            <a:off x="838200" y="25066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 b="1" sz="6000">
              <a:solidFill>
                <a:srgbClr val="6633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6000"/>
              <a:buNone/>
            </a:pPr>
            <a:r>
              <a:rPr b="1" lang="en-US" sz="6000" u="sng">
                <a:solidFill>
                  <a:srgbClr val="6633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Mperrino@bw.edu</a:t>
            </a:r>
            <a:endParaRPr b="1" sz="6000">
              <a:solidFill>
                <a:srgbClr val="6633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6000"/>
              <a:buNone/>
            </a:pPr>
            <a:r>
              <a:rPr b="1" lang="en-US" sz="6000">
                <a:solidFill>
                  <a:srgbClr val="663300"/>
                </a:solidFill>
              </a:rPr>
              <a:t>440-666-8112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663300"/>
                </a:solidFill>
              </a:rPr>
              <a:t>Individual Offensive Development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3600"/>
              <a:buChar char="•"/>
            </a:pPr>
            <a:r>
              <a:rPr b="1" lang="en-US" sz="3600">
                <a:solidFill>
                  <a:srgbClr val="663300"/>
                </a:solidFill>
              </a:rPr>
              <a:t>FUN</a:t>
            </a:r>
            <a:r>
              <a:rPr lang="en-US">
                <a:solidFill>
                  <a:srgbClr val="663300"/>
                </a:solidFill>
              </a:rPr>
              <a:t>DAMENTALS - Have To Love The Process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400"/>
              <a:buChar char="•"/>
            </a:pPr>
            <a:r>
              <a:rPr lang="en-US">
                <a:solidFill>
                  <a:srgbClr val="663300"/>
                </a:solidFill>
              </a:rPr>
              <a:t>Stick Skills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400"/>
              <a:buChar char="•"/>
            </a:pPr>
            <a:r>
              <a:rPr lang="en-US">
                <a:solidFill>
                  <a:srgbClr val="663300"/>
                </a:solidFill>
              </a:rPr>
              <a:t>Shooting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400"/>
              <a:buChar char="•"/>
            </a:pPr>
            <a:r>
              <a:rPr lang="en-US">
                <a:solidFill>
                  <a:srgbClr val="663300"/>
                </a:solidFill>
              </a:rPr>
              <a:t>Footwork/Dodging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838200" y="508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663300"/>
                </a:solidFill>
              </a:rPr>
              <a:t>Stick Skills</a:t>
            </a:r>
            <a:endParaRPr b="1">
              <a:solidFill>
                <a:srgbClr val="663300"/>
              </a:solidFill>
            </a:endParaRPr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446050" y="1833750"/>
            <a:ext cx="5703900" cy="50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733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3200"/>
              <a:buChar char="•"/>
            </a:pPr>
            <a:r>
              <a:rPr b="1" lang="en-US" sz="3200">
                <a:solidFill>
                  <a:srgbClr val="663300"/>
                </a:solidFill>
              </a:rPr>
              <a:t>Wall Ball, Wall Ball, Wall Ball!</a:t>
            </a:r>
            <a:endParaRPr sz="3200"/>
          </a:p>
          <a:p>
            <a:pPr indent="-2908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3200"/>
              <a:buChar char="•"/>
            </a:pPr>
            <a:r>
              <a:rPr lang="en-US" sz="3200">
                <a:solidFill>
                  <a:srgbClr val="663300"/>
                </a:solidFill>
              </a:rPr>
              <a:t>Form</a:t>
            </a:r>
            <a:endParaRPr sz="3200"/>
          </a:p>
          <a:p>
            <a:pPr indent="-2908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3200"/>
              <a:buChar char="•"/>
            </a:pPr>
            <a:r>
              <a:rPr lang="en-US" sz="3200">
                <a:solidFill>
                  <a:srgbClr val="663300"/>
                </a:solidFill>
              </a:rPr>
              <a:t>Pace</a:t>
            </a:r>
            <a:endParaRPr sz="3200"/>
          </a:p>
          <a:p>
            <a:pPr indent="-2908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3200"/>
              <a:buChar char="•"/>
            </a:pPr>
            <a:r>
              <a:rPr lang="en-US" sz="3200">
                <a:solidFill>
                  <a:srgbClr val="663300"/>
                </a:solidFill>
              </a:rPr>
              <a:t>Reps</a:t>
            </a:r>
            <a:endParaRPr sz="32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3300"/>
              </a:solidFill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950" y="2138891"/>
            <a:ext cx="6042050" cy="4719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c777f3d699_0_3"/>
          <p:cNvSpPr txBox="1"/>
          <p:nvPr/>
        </p:nvSpPr>
        <p:spPr>
          <a:xfrm>
            <a:off x="0" y="0"/>
            <a:ext cx="12192000" cy="7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Baldwin Wallace Men’s Lacrosse Wall Ball Test</a:t>
            </a:r>
            <a:endParaRPr b="1" sz="24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Baseline</a:t>
            </a:r>
            <a:endParaRPr b="1"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You will start with multiple balls by your feet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You must stay minimum of 5 yards from the wall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You will be tested with gloves AND helmet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Test is done in order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Must be complete reps for them to count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Your goal is 5:15, poles and goalies under 5:45 minutes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Test is 220 Reps total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endParaRPr b="1"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25 RIGHT HAND one cradle and out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25 LEFT HAND one cradle and out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15 CROSS HAND RIGHT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15 CROSS HAND LEFT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25 QUICK STICK RIGHT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25 QUICK STICK LEFT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15 STRONG 1 HANDED cradle and out (Shovel passes for poles and goalies)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15 WEAK 1 HANDED cradle and out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30 SPLIT DODGES (Each throw/catch is 1 rep)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15 RIGHT HANDED Bounce back (Hit low brick on wall, catch off the ground)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15 LEFT HANDED Bounce Back</a:t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1c777f3d699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2827" y="-1"/>
            <a:ext cx="1749174" cy="176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838200" y="320985"/>
            <a:ext cx="10515600" cy="1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3300"/>
                </a:solidFill>
              </a:rPr>
              <a:t>Improve Every Day</a:t>
            </a:r>
            <a:endParaRPr>
              <a:solidFill>
                <a:srgbClr val="6633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2800"/>
              <a:buChar char="•"/>
            </a:pPr>
            <a:r>
              <a:rPr lang="en-US">
                <a:solidFill>
                  <a:srgbClr val="663300"/>
                </a:solidFill>
              </a:rPr>
              <a:t>Challenge Them!!</a:t>
            </a:r>
            <a:endParaRPr/>
          </a:p>
        </p:txBody>
      </p:sp>
      <p:pic>
        <p:nvPicPr>
          <p:cNvPr id="124" name="Google Shape;124;p5" title="2BallWallBal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617" y="1717024"/>
            <a:ext cx="4836176" cy="483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 title="WallBal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200" y="1642710"/>
            <a:ext cx="3987851" cy="4984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663300"/>
                </a:solidFill>
              </a:rPr>
              <a:t>Shooting</a:t>
            </a:r>
            <a:endParaRPr/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2800"/>
              <a:buChar char="•"/>
            </a:pPr>
            <a:r>
              <a:rPr b="1" lang="en-US">
                <a:solidFill>
                  <a:srgbClr val="663300"/>
                </a:solidFill>
              </a:rPr>
              <a:t>QUALITY REPS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2800"/>
              <a:buChar char="•"/>
            </a:pPr>
            <a:r>
              <a:rPr b="1" lang="en-US">
                <a:solidFill>
                  <a:srgbClr val="663300"/>
                </a:solidFill>
              </a:rPr>
              <a:t>Form – Stick Protection – Shot Placement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400"/>
              <a:buChar char="•"/>
            </a:pPr>
            <a:r>
              <a:rPr lang="en-US">
                <a:solidFill>
                  <a:srgbClr val="663300"/>
                </a:solidFill>
              </a:rPr>
              <a:t>Over The Cage - Stationary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400"/>
              <a:buChar char="•"/>
            </a:pPr>
            <a:r>
              <a:rPr lang="en-US">
                <a:solidFill>
                  <a:srgbClr val="663300"/>
                </a:solidFill>
              </a:rPr>
              <a:t>Spin &amp; Fire - Stationary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400"/>
              <a:buChar char="•"/>
            </a:pPr>
            <a:r>
              <a:rPr lang="en-US">
                <a:solidFill>
                  <a:srgbClr val="663300"/>
                </a:solidFill>
              </a:rPr>
              <a:t>Phone Booth - Stationary</a:t>
            </a:r>
            <a:endParaRPr>
              <a:solidFill>
                <a:srgbClr val="663300"/>
              </a:solidFill>
            </a:endParaRPr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>
                <a:solidFill>
                  <a:srgbClr val="663300"/>
                </a:solidFill>
              </a:rPr>
              <a:t>Question Mark - Stationary</a:t>
            </a:r>
            <a:endParaRPr>
              <a:solidFill>
                <a:srgbClr val="6633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400"/>
              <a:buChar char="•"/>
            </a:pPr>
            <a:r>
              <a:rPr lang="en-US">
                <a:solidFill>
                  <a:srgbClr val="663300"/>
                </a:solidFill>
              </a:rPr>
              <a:t>Up The Hashes – On The Run</a:t>
            </a:r>
            <a:endParaRPr>
              <a:solidFill>
                <a:srgbClr val="663300"/>
              </a:solidFill>
            </a:endParaRPr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>
                <a:solidFill>
                  <a:srgbClr val="663300"/>
                </a:solidFill>
              </a:rPr>
              <a:t>Cone Work - On The Run</a:t>
            </a:r>
            <a:endParaRPr>
              <a:solidFill>
                <a:srgbClr val="663300"/>
              </a:solidFill>
            </a:endParaRPr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1800"/>
              <a:buChar char="•"/>
            </a:pPr>
            <a:r>
              <a:rPr lang="en-US">
                <a:solidFill>
                  <a:srgbClr val="663300"/>
                </a:solidFill>
              </a:rPr>
              <a:t>Layups - On The Run</a:t>
            </a:r>
            <a:endParaRPr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/>
        </p:nvSpPr>
        <p:spPr>
          <a:xfrm>
            <a:off x="524742" y="1997852"/>
            <a:ext cx="4818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Spin &amp; Fire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Start with your stick straight out and perpendicular to the goal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Whip your head around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Open your hips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Point your foot and shoulder towards your target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Snap your wrists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 u="sng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7" title="Spin&amp;Fir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750" y="0"/>
            <a:ext cx="68580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c4eb1f09b6_0_5"/>
          <p:cNvSpPr txBox="1"/>
          <p:nvPr>
            <p:ph idx="1" type="body"/>
          </p:nvPr>
        </p:nvSpPr>
        <p:spPr>
          <a:xfrm>
            <a:off x="235000" y="2047807"/>
            <a:ext cx="4409100" cy="276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663300"/>
                </a:solidFill>
              </a:rPr>
              <a:t>Spin &amp; Fire</a:t>
            </a:r>
            <a:endParaRPr b="1" sz="2400" u="sng">
              <a:solidFill>
                <a:srgbClr val="663300"/>
              </a:solidFill>
            </a:endParaRPr>
          </a:p>
          <a:p>
            <a:pPr indent="-279400" lvl="0" marL="457200" rtl="0" algn="l">
              <a:spcBef>
                <a:spcPts val="1000"/>
              </a:spcBef>
              <a:spcAft>
                <a:spcPts val="0"/>
              </a:spcAft>
              <a:buClr>
                <a:srgbClr val="663300"/>
              </a:buClr>
              <a:buSzPts val="800"/>
              <a:buChar char="•"/>
            </a:pPr>
            <a:r>
              <a:rPr lang="en-US" sz="1800">
                <a:solidFill>
                  <a:srgbClr val="663300"/>
                </a:solidFill>
              </a:rPr>
              <a:t>Working on form as well as accuracy</a:t>
            </a:r>
            <a:endParaRPr sz="1800">
              <a:solidFill>
                <a:srgbClr val="6633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800"/>
              <a:buChar char="•"/>
            </a:pPr>
            <a:r>
              <a:rPr lang="en-US" sz="1800">
                <a:solidFill>
                  <a:srgbClr val="663300"/>
                </a:solidFill>
              </a:rPr>
              <a:t>5 yards above the crease on a 45 degree angle</a:t>
            </a:r>
            <a:endParaRPr sz="1800">
              <a:solidFill>
                <a:srgbClr val="6633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800"/>
              <a:buChar char="•"/>
            </a:pPr>
            <a:r>
              <a:rPr lang="en-US" sz="1800">
                <a:solidFill>
                  <a:srgbClr val="663300"/>
                </a:solidFill>
              </a:rPr>
              <a:t>Outside hand</a:t>
            </a:r>
            <a:endParaRPr sz="1800">
              <a:solidFill>
                <a:srgbClr val="6633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800"/>
              <a:buChar char="•"/>
            </a:pPr>
            <a:r>
              <a:rPr lang="en-US" sz="1800">
                <a:solidFill>
                  <a:srgbClr val="663300"/>
                </a:solidFill>
              </a:rPr>
              <a:t>Sit low</a:t>
            </a:r>
            <a:endParaRPr sz="1800">
              <a:solidFill>
                <a:srgbClr val="6633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800"/>
              <a:buChar char="•"/>
            </a:pPr>
            <a:r>
              <a:rPr lang="en-US" sz="1800">
                <a:solidFill>
                  <a:srgbClr val="663300"/>
                </a:solidFill>
              </a:rPr>
              <a:t>Open hips</a:t>
            </a:r>
            <a:endParaRPr sz="1800">
              <a:solidFill>
                <a:srgbClr val="6633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800"/>
              <a:buChar char="•"/>
            </a:pPr>
            <a:r>
              <a:rPr lang="en-US" sz="1800">
                <a:solidFill>
                  <a:srgbClr val="663300"/>
                </a:solidFill>
              </a:rPr>
              <a:t>Transfer weight</a:t>
            </a:r>
            <a:endParaRPr sz="1800">
              <a:solidFill>
                <a:srgbClr val="663300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800"/>
              <a:buChar char="•"/>
            </a:pPr>
            <a:r>
              <a:rPr lang="en-US" sz="1800">
                <a:solidFill>
                  <a:srgbClr val="663300"/>
                </a:solidFill>
              </a:rPr>
              <a:t>Snap wrists</a:t>
            </a:r>
            <a:endParaRPr sz="1800">
              <a:solidFill>
                <a:srgbClr val="663300"/>
              </a:solidFill>
            </a:endParaRPr>
          </a:p>
        </p:txBody>
      </p:sp>
      <p:pic>
        <p:nvPicPr>
          <p:cNvPr descr="For information on purchasing this entire video,go to: http://www.championshipproductions.com/cgi-bin/champ/p/Lacrosse/15-Drills-for-Building-a-Successful-Shooting-Program_LXD-04691B.html?mv_source=youtube&#10;&#10;with John Danowski, Duke University Head Coach and Ron Caputo, Duke University Assistant Coach. Coach Caputo shares 15 step-by-step progressive shooting drills designed to isolate the key, individual movements needed to become a successful shooter.&#10;&#10;For more information on additional Lacrosse videos, go to: http://www.championshipproductions.com/cgi-bin/champ/lacrosse-dvds-videos.html?mv_source=youtube" id="143" name="Google Shape;143;g1c4eb1f09b6_0_5" title="15 Drills for Building a Successful Shooting Progra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100" y="598537"/>
            <a:ext cx="7547900" cy="56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2023-01-03T13:36:22Z</dcterms:created>
  <dc:creator>Mike Perrino</dc:creator>
</cp:coreProperties>
</file>