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9" r:id="rId11"/>
    <p:sldId id="267" r:id="rId12"/>
    <p:sldId id="268" r:id="rId13"/>
    <p:sldId id="270" r:id="rId14"/>
    <p:sldId id="282" r:id="rId15"/>
    <p:sldId id="283" r:id="rId16"/>
    <p:sldId id="28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/>
    <p:restoredTop sz="94694"/>
  </p:normalViewPr>
  <p:slideViewPr>
    <p:cSldViewPr snapToGrid="0">
      <p:cViewPr varScale="1">
        <p:scale>
          <a:sx n="102" d="100"/>
          <a:sy n="102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412A-4048-906D-1466-2BC9A88C2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E09D8-5DA6-7C0A-DFAD-73D96B8A4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57937-4174-BF5A-0836-60A48D1F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D6EE-9DA8-7240-81F9-D9960FBFDFA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5058C-F735-363B-BEDB-DA5F1D9A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7A9BC-46C7-C110-68CA-B21F1C2C7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2DF7-9519-244B-8430-D166EF23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8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794F-A1E2-F7BC-90D3-53E1D851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49849-46A3-DF63-BFA1-E95CFED5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F90BF-4D1E-D9A4-EA73-3FCFB4E84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D6EE-9DA8-7240-81F9-D9960FBFDFA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A0E77-2DBE-632D-C657-2780D4DB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19ED3-E7E0-15A7-112E-76B3B9A6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2DF7-9519-244B-8430-D166EF23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E8658-8E8E-89B0-DFEB-C68CD67A4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64263-6306-5045-154A-0ECE3FB2C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BF783-69C8-71D8-13DC-40A2A2AE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D6EE-9DA8-7240-81F9-D9960FBFDFA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EE37C-A3A9-4C98-5237-A89F9ED9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107F0-C289-46B9-2932-379444252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2DF7-9519-244B-8430-D166EF23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1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F5D5-39C3-2327-5D7C-7B8CAB4A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D0872-E423-6053-B08A-6F0C00687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77483-B756-7B20-739C-05C1696F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D6EE-9DA8-7240-81F9-D9960FBFDFA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23B41-C791-BB27-FFCE-F59CEB2E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1C33E-56BF-7B90-94E8-C6C80546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2DF7-9519-244B-8430-D166EF23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8B0B-ABEC-EB5B-D46A-2ABD8AF2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7D36E-7EF3-F973-1F91-FD028D0E1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349AF-D384-9AF3-9B65-30575036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D6EE-9DA8-7240-81F9-D9960FBFDFA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853E-E595-4511-6096-2B3AAC43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87D89-9EBC-47E4-77D4-B39AF097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2DF7-9519-244B-8430-D166EF23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3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B7266-3098-4F1D-C5C3-F692849C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36360-A7EC-6C2C-E68C-FDC0981DF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A622E-48EA-AE6E-DD05-97E6D02CA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D0043-8962-9B31-184B-B8FADDA3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D6EE-9DA8-7240-81F9-D9960FBFDFA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CEABD-5F5E-98AB-301B-3CA680E0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9960D-BF06-D28E-44F8-F75FB579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2DF7-9519-244B-8430-D166EF23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4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929D-6039-3982-92E1-0E25E350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FEA47-56DA-F119-2F9F-0DBB40C42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43CCE-4515-80E8-756A-0740A859F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76A03-2689-1C83-F73D-285EE0171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210F1-4421-CE24-DE32-ED3E675C6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C662B-7FB2-EE9A-2FC3-18D39B4C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D6EE-9DA8-7240-81F9-D9960FBFDFA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DF9AF-6BE6-91F1-8B06-E0E62B22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218AF8-8DA3-2816-9B58-FA5FE311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2DF7-9519-244B-8430-D166EF23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0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A638-37FE-CF2D-4E52-0D33264A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BA3AF-9857-B651-B1A9-9EE9A754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D6EE-9DA8-7240-81F9-D9960FBFDFA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35339-5DEF-E9D9-3FC2-0586B186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07A8A-BD09-4573-F08E-7D8515D2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2DF7-9519-244B-8430-D166EF23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0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973B1-A2FA-510A-7F3D-15FE4871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D6EE-9DA8-7240-81F9-D9960FBFDFA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637CD-0E6B-F97F-FFC0-E11DB7D0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7010F-E685-1776-C358-882FA43B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2DF7-9519-244B-8430-D166EF23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5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DCC15-1BF7-A32E-9DBC-474A888C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BE4E1-7984-190D-3048-2F9600841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A2F7B-8FEB-270F-3DEC-71D3C2D43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51ABE-7360-9B72-DCEA-10CA09ED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D6EE-9DA8-7240-81F9-D9960FBFDFA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199B6-718A-C92C-9E30-5F442327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E6B56-C7E9-DC03-D4AF-4D2125AC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2DF7-9519-244B-8430-D166EF23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0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C303-C991-F5CF-A36B-0F069198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EBA5C-4053-E35A-60E6-96CDCB1D4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A2B46-9491-45D7-AC7D-525F4FA92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C2CEB-7B53-B205-C211-BD7A2F1C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D6EE-9DA8-7240-81F9-D9960FBFDFA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5F9B2-C350-984C-2649-4EDC550E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81578-3060-91D3-1045-BE908350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2DF7-9519-244B-8430-D166EF23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70572-D3D9-C6A3-1BA5-094A4889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2CFE4-1938-FC7B-83F9-013DD1187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0744D-1AA2-CFB6-002C-E9CA711BC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5D6EE-9DA8-7240-81F9-D9960FBFDFA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1C57F-5164-9E3B-CC8C-D9D3B746B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87233-4438-8E63-8774-F9DF62AF6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42DF7-9519-244B-8430-D166EF23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1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7DDA-942E-5E17-E2D5-ED28679E65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600" dirty="0"/>
              <a:t>Man-up:</a:t>
            </a:r>
            <a:br>
              <a:rPr lang="en-US" sz="5600" dirty="0"/>
            </a:br>
            <a:r>
              <a:rPr lang="en-US" sz="5600" dirty="0"/>
              <a:t>Personnel – Formations – Plays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22AA2-EBAC-7273-97D1-F709EA0C0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P.J. Kavanagh</a:t>
            </a:r>
          </a:p>
          <a:p>
            <a:r>
              <a:rPr lang="en-US" dirty="0"/>
              <a:t>Burning River / Hoover High School</a:t>
            </a:r>
          </a:p>
        </p:txBody>
      </p:sp>
    </p:spTree>
    <p:extLst>
      <p:ext uri="{BB962C8B-B14F-4D97-AF65-F5344CB8AC3E}">
        <p14:creationId xmlns:p14="http://schemas.microsoft.com/office/powerpoint/2010/main" val="217224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6925-291E-F03C-5576-AA443B9C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F776-4DFB-0D46-9FBC-A0CA8C0EC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3-3 Pull to Right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7CB0C7-44DA-84BA-E2B9-D7F1DFA500B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5" y="2505075"/>
            <a:ext cx="4114800" cy="41148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8F49F-AF2D-A310-10D8-006A76825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3-3 Pull to Left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733229-122E-8EB0-353B-93BCD9A9D557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510632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42412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B587-A200-B28E-F645-16071056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3A619-5414-4468-D277-0E0536CFC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80555" cy="3811588"/>
          </a:xfrm>
        </p:spPr>
        <p:txBody>
          <a:bodyPr/>
          <a:lstStyle/>
          <a:p>
            <a:r>
              <a:rPr lang="en-US" dirty="0"/>
              <a:t>1-3-2 Base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#1 Player must be at the 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is where most decisions and plays are initiated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R1/L1 are at the wing shooting corners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These are your next two best players and must be able to feed, finish and shoot from 10x10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 is the crease option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Probably your 4</a:t>
            </a:r>
            <a:r>
              <a:rPr lang="en-US" baseline="30000" dirty="0"/>
              <a:t>th</a:t>
            </a:r>
            <a:r>
              <a:rPr lang="en-US" dirty="0"/>
              <a:t> best player and must be active/adept at moving/finishing inside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R2/L2 are at the top corners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Again, big shooters up here, but these are the #5 &amp; #6 players of the unit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4F7ACE-3E05-2500-1CDB-735304873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7369" y="228600"/>
            <a:ext cx="6559163" cy="6400800"/>
          </a:xfrm>
        </p:spPr>
      </p:pic>
    </p:spTree>
    <p:extLst>
      <p:ext uri="{BB962C8B-B14F-4D97-AF65-F5344CB8AC3E}">
        <p14:creationId xmlns:p14="http://schemas.microsoft.com/office/powerpoint/2010/main" val="234964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B587-A200-B28E-F645-16071056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3A619-5414-4468-D277-0E0536CFC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80555" cy="4800600"/>
          </a:xfrm>
        </p:spPr>
        <p:txBody>
          <a:bodyPr>
            <a:normAutofit/>
          </a:bodyPr>
          <a:lstStyle/>
          <a:p>
            <a:r>
              <a:rPr lang="en-US" dirty="0"/>
              <a:t>1-3-2 Base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Looking to earn skip lane opportunities OR a late rotation for a time/room shot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Passing lanes to/from X to the top shooters are good looks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Feeding into the crease from the low corners or X can work if the defense is filling backside slowly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Wing shooters must curl back to ball as it moves over the top OR pinch the pipes as it moves away from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Encourage players to work on an arc so that the defense rotates out to moving perimeter personnel – </a:t>
            </a:r>
            <a:r>
              <a:rPr lang="en-US" b="1" u="sng" dirty="0"/>
              <a:t>curl back to the ball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Again, practice great ball movement by forbidding skip passes for a period of time before opening skips lanes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816916-4505-880A-971B-73E5EC289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2118" y="228600"/>
            <a:ext cx="6349490" cy="6400800"/>
          </a:xfrm>
        </p:spPr>
      </p:pic>
    </p:spTree>
    <p:extLst>
      <p:ext uri="{BB962C8B-B14F-4D97-AF65-F5344CB8AC3E}">
        <p14:creationId xmlns:p14="http://schemas.microsoft.com/office/powerpoint/2010/main" val="348614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6925-291E-F03C-5576-AA443B9C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F776-4DFB-0D46-9FBC-A0CA8C0EC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1-3-2 Push Pipe Righty/Lefty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8F49F-AF2D-A310-10D8-006A76825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1-3-2 Wheel Off Push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820956-E7E7-7F6A-064D-EB6028B8D5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2505075"/>
            <a:ext cx="4156873" cy="4114800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AEA56E9-C2EA-A881-5CFD-8E34820CF3D1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4427" y="2505075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130817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B587-A200-B28E-F645-16071056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3A619-5414-4468-D277-0E0536CFC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80555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1-4-1 Base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#1 player preferably at the 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is where most decisions and plays are initiated and he can push corners and sneak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R1/L1 are at the wing shooting corners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 prefer to put my next best players at these corners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Others may put 2</a:t>
            </a:r>
            <a:r>
              <a:rPr lang="en-US" baseline="30000" dirty="0"/>
              <a:t>nd</a:t>
            </a:r>
            <a:r>
              <a:rPr lang="en-US" dirty="0"/>
              <a:t> best player at the point where </a:t>
            </a:r>
            <a:r>
              <a:rPr lang="en-US" dirty="0" err="1"/>
              <a:t>i</a:t>
            </a:r>
            <a:r>
              <a:rPr lang="en-US" dirty="0"/>
              <a:t> show R2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Both are good options – up to you and your personnel to determine what is best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 &amp; L2 begin in the crease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L2 could also be your 6</a:t>
            </a:r>
            <a:r>
              <a:rPr lang="en-US" baseline="30000" dirty="0"/>
              <a:t>th</a:t>
            </a:r>
            <a:r>
              <a:rPr lang="en-US" dirty="0"/>
              <a:t> best player and another righty if you only have 1 lefty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a bad place to hide your weakest man-up guy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R2 is at the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Remember, your R2 is supposed to be a good shooter and potentially one of your top 4 men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6B2FEF-3C1B-8D01-268E-3488688384C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3504" y="411480"/>
            <a:ext cx="5943600" cy="6035040"/>
          </a:xfrm>
        </p:spPr>
      </p:pic>
    </p:spTree>
    <p:extLst>
      <p:ext uri="{BB962C8B-B14F-4D97-AF65-F5344CB8AC3E}">
        <p14:creationId xmlns:p14="http://schemas.microsoft.com/office/powerpoint/2010/main" val="325459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B587-A200-B28E-F645-16071056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3A619-5414-4468-D277-0E0536CFC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80555" cy="4343400"/>
          </a:xfrm>
        </p:spPr>
        <p:txBody>
          <a:bodyPr>
            <a:normAutofit/>
          </a:bodyPr>
          <a:lstStyle/>
          <a:p>
            <a:r>
              <a:rPr lang="en-US" dirty="0"/>
              <a:t>1-4-1 Base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Looking to push corners from 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the first shot is not available to either R1 or L1, wheeling the ball over the top can earn a step down for the opposite 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Wing shooters must curl back to ball as it moves over the top OR find passing lanes when ball on opposite 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Encourage players to work on an arc so that the defense rotates out to moving perimeter personnel – </a:t>
            </a:r>
            <a:r>
              <a:rPr lang="en-US" b="1" u="sng" dirty="0"/>
              <a:t>curl back to the ball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add stepping a player off the crease behind the ball (next slide)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E31B65-9E9C-B412-283E-70B62BF879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9458" y="457200"/>
            <a:ext cx="6126480" cy="6035040"/>
          </a:xfrm>
        </p:spPr>
      </p:pic>
    </p:spTree>
    <p:extLst>
      <p:ext uri="{BB962C8B-B14F-4D97-AF65-F5344CB8AC3E}">
        <p14:creationId xmlns:p14="http://schemas.microsoft.com/office/powerpoint/2010/main" val="314470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6925-291E-F03C-5576-AA443B9C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F776-4DFB-0D46-9FBC-A0CA8C0EC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1-4-1 Step off to 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8F49F-AF2D-A310-10D8-006A76825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1-4-1 Step off to point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A3DB070-CB16-C937-DE67-74E8F189E0C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2505075"/>
            <a:ext cx="4206240" cy="4114800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F666E9A-04D4-E0C5-53B0-6E80BB7C7C3A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6000" y="2505075"/>
            <a:ext cx="4206240" cy="4114800"/>
          </a:xfrm>
        </p:spPr>
      </p:pic>
    </p:spTree>
    <p:extLst>
      <p:ext uri="{BB962C8B-B14F-4D97-AF65-F5344CB8AC3E}">
        <p14:creationId xmlns:p14="http://schemas.microsoft.com/office/powerpoint/2010/main" val="222763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D5CB-E014-ED6C-E468-C296084C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F79EE-C68F-5D44-4630-C0BDAE23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play(s) you choose must be based on several factors</a:t>
            </a:r>
          </a:p>
          <a:p>
            <a:pPr lvl="1"/>
            <a:r>
              <a:rPr lang="en-US" dirty="0"/>
              <a:t>What skill sets do my players possess?</a:t>
            </a:r>
          </a:p>
          <a:p>
            <a:pPr lvl="2"/>
            <a:r>
              <a:rPr lang="en-US" dirty="0"/>
              <a:t>Do I have an abundance (over-abundance) of righties or lefties?</a:t>
            </a:r>
          </a:p>
          <a:p>
            <a:pPr lvl="2"/>
            <a:r>
              <a:rPr lang="en-US" dirty="0"/>
              <a:t>Do I have great feeders?</a:t>
            </a:r>
          </a:p>
          <a:p>
            <a:pPr lvl="2"/>
            <a:r>
              <a:rPr lang="en-US" dirty="0"/>
              <a:t>Do I have any great outside shooters? How many? What hand are they?</a:t>
            </a:r>
          </a:p>
          <a:p>
            <a:pPr lvl="1"/>
            <a:r>
              <a:rPr lang="en-US" dirty="0"/>
              <a:t>What is my base formation?</a:t>
            </a:r>
          </a:p>
          <a:p>
            <a:pPr lvl="2"/>
            <a:r>
              <a:rPr lang="en-US" dirty="0"/>
              <a:t>Remember, we choose our base formation based on our players’ abilities, so whatever play we choose to run needs to end up in this base formation!</a:t>
            </a:r>
          </a:p>
          <a:p>
            <a:pPr lvl="1"/>
            <a:r>
              <a:rPr lang="en-US" dirty="0"/>
              <a:t>Who are my best players, and how do I want to get them the ball?</a:t>
            </a:r>
          </a:p>
          <a:p>
            <a:pPr lvl="2"/>
            <a:r>
              <a:rPr lang="en-US" dirty="0"/>
              <a:t>If your best player has some range with his shooting, the 3-3 can be a good choice, if he is a better feeder than a shooter, then maybe you should be in a 1-3-2…</a:t>
            </a:r>
          </a:p>
          <a:p>
            <a:pPr lvl="1"/>
            <a:r>
              <a:rPr lang="en-US" dirty="0"/>
              <a:t>Who are we playing – what do they do best?</a:t>
            </a:r>
          </a:p>
        </p:txBody>
      </p:sp>
    </p:spTree>
    <p:extLst>
      <p:ext uri="{BB962C8B-B14F-4D97-AF65-F5344CB8AC3E}">
        <p14:creationId xmlns:p14="http://schemas.microsoft.com/office/powerpoint/2010/main" val="68499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FC60-7537-9F27-CEF6-ABF2DD3C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9EB0A-F3F0-2461-5C78-4AA6F23E6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Get into your play! Moving the ball on the perimeter is a good way to waste man-up time…</a:t>
            </a:r>
          </a:p>
          <a:p>
            <a:r>
              <a:rPr lang="en-US" dirty="0"/>
              <a:t>Think about it – you have a :30 penalty and if you spend 10-15 seconds of that penalty time moving the ball on the perimeter, you may only have one shot at your play developing into a shot opportunity!</a:t>
            </a:r>
          </a:p>
          <a:p>
            <a:r>
              <a:rPr lang="en-US" dirty="0"/>
              <a:t>Give yourself multiple chances to score by getting into your play quickly: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This gives your play a chance to work to earn a shot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Your base formation has a chance to exploit your man-up opportunities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You now have a chance to run a secondary play / restart after a shot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23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B587-A200-B28E-F645-16071056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3A619-5414-4468-D277-0E0536CFC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4080555" cy="4722542"/>
          </a:xfrm>
        </p:spPr>
        <p:txBody>
          <a:bodyPr>
            <a:normAutofit/>
          </a:bodyPr>
          <a:lstStyle/>
          <a:p>
            <a:r>
              <a:rPr lang="en-US" dirty="0"/>
              <a:t>3-3 to 1-3-2 to 3-3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NEED: 4 solid players, 3 Righties, 1 Lefty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R1 &amp; R2 can switch if R2 is unable to make decisions with the ball and R1 can shoot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L2 and CA are least important (can hide)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play is good if your best player has some range and makes excellent decisions and your base formation is a 3-3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have a good righty time/room shooter AND a good righty finisher to sit on the pipe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to have one lefty who can shoot from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Least important players for this play are your crease attackman and your second lefty player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start and end in a 3-3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38E2BE-3634-4CDA-7820-96A0DCDDB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7063" y="457200"/>
            <a:ext cx="6035040" cy="5943600"/>
          </a:xfrm>
        </p:spPr>
      </p:pic>
    </p:spTree>
    <p:extLst>
      <p:ext uri="{BB962C8B-B14F-4D97-AF65-F5344CB8AC3E}">
        <p14:creationId xmlns:p14="http://schemas.microsoft.com/office/powerpoint/2010/main" val="3864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7DD5A-08AA-C115-345B-24BC3A41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CBA94-F9BB-A095-BA0A-140928BF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8204"/>
          </a:xfrm>
        </p:spPr>
        <p:txBody>
          <a:bodyPr>
            <a:normAutofit/>
          </a:bodyPr>
          <a:lstStyle/>
          <a:p>
            <a:r>
              <a:rPr lang="en-US" dirty="0"/>
              <a:t>Current:</a:t>
            </a:r>
          </a:p>
          <a:p>
            <a:pPr lvl="1"/>
            <a:r>
              <a:rPr lang="en-US" dirty="0"/>
              <a:t>Burning River / Head Coach</a:t>
            </a:r>
          </a:p>
          <a:p>
            <a:pPr lvl="1"/>
            <a:r>
              <a:rPr lang="en-US" dirty="0"/>
              <a:t>Hoover High School / Offensive Coordinator</a:t>
            </a:r>
          </a:p>
          <a:p>
            <a:r>
              <a:rPr lang="en-US" dirty="0"/>
              <a:t>Coaching experience:</a:t>
            </a:r>
          </a:p>
          <a:p>
            <a:pPr lvl="1"/>
            <a:r>
              <a:rPr lang="en-US" dirty="0"/>
              <a:t>3 years of professional</a:t>
            </a:r>
          </a:p>
          <a:p>
            <a:pPr lvl="2"/>
            <a:r>
              <a:rPr lang="en-US" dirty="0"/>
              <a:t>MLL Ohio Machine, Bridgeport Barrage</a:t>
            </a:r>
          </a:p>
          <a:p>
            <a:pPr lvl="1"/>
            <a:r>
              <a:rPr lang="en-US" dirty="0"/>
              <a:t>17 years of college</a:t>
            </a:r>
          </a:p>
          <a:p>
            <a:pPr lvl="2"/>
            <a:r>
              <a:rPr lang="en-US" dirty="0"/>
              <a:t>Plattsburgh State (NY), Mount Union, Wooster</a:t>
            </a:r>
          </a:p>
          <a:p>
            <a:pPr lvl="1"/>
            <a:r>
              <a:rPr lang="en-US" dirty="0"/>
              <a:t>13 years of high school</a:t>
            </a:r>
          </a:p>
          <a:p>
            <a:pPr lvl="2"/>
            <a:r>
              <a:rPr lang="en-US" dirty="0"/>
              <a:t>Henninger HS (NY), Trinity-Pawling School (NY), Avon Old Farms School (CT), Hoover HS</a:t>
            </a:r>
          </a:p>
          <a:p>
            <a:pPr lvl="1"/>
            <a:r>
              <a:rPr lang="en-US" dirty="0"/>
              <a:t>12 years of youth lacrosse – New York, Connecticut, Ohio</a:t>
            </a:r>
          </a:p>
          <a:p>
            <a:pPr lvl="2"/>
            <a:r>
              <a:rPr lang="en-US" dirty="0"/>
              <a:t>Various youth programs and camps</a:t>
            </a:r>
          </a:p>
        </p:txBody>
      </p:sp>
    </p:spTree>
    <p:extLst>
      <p:ext uri="{BB962C8B-B14F-4D97-AF65-F5344CB8AC3E}">
        <p14:creationId xmlns:p14="http://schemas.microsoft.com/office/powerpoint/2010/main" val="4230984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6925-291E-F03C-5576-AA443B9C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F776-4DFB-0D46-9FBC-A0CA8C0EC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3-3 to 1-3-2 to 3-3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8F49F-AF2D-A310-10D8-006A76825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Step 2: 3-3 to 1-3-2 to 3-3</a:t>
            </a:r>
          </a:p>
        </p:txBody>
      </p:sp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331408E6-F052-9624-C0E0-F3155D9B56D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505075"/>
            <a:ext cx="4206240" cy="41148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F7DF084-02A0-3975-EC35-0F5BB3B4AD2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05075"/>
            <a:ext cx="4206240" cy="4114800"/>
          </a:xfrm>
        </p:spPr>
      </p:pic>
    </p:spTree>
    <p:extLst>
      <p:ext uri="{BB962C8B-B14F-4D97-AF65-F5344CB8AC3E}">
        <p14:creationId xmlns:p14="http://schemas.microsoft.com/office/powerpoint/2010/main" val="3960609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6925-291E-F03C-5576-AA443B9C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F776-4DFB-0D46-9FBC-A0CA8C0EC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3: 3-3 to 1-3-2 to 3-3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8F49F-AF2D-A310-10D8-006A76825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Step 4: 3-3 to 1-3-2 to 3-3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C25149B-D977-DE06-C3B0-64100622310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505075"/>
            <a:ext cx="4206240" cy="4114800"/>
          </a:xfrm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8ED81140-2CDA-0279-B6F0-ED71CA6923C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r="2641"/>
          <a:stretch/>
        </p:blipFill>
        <p:spPr>
          <a:xfrm>
            <a:off x="836612" y="2505075"/>
            <a:ext cx="42062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4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6925-291E-F03C-5576-AA443B9C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F776-4DFB-0D46-9FBC-A0CA8C0EC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3-3 to 1-3-2 to 3-3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8F49F-AF2D-A310-10D8-006A76825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Step 6: 3-3 to 1-3-2 to 3-3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424BD-8113-7373-7172-E614F8ED3BD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2505075"/>
            <a:ext cx="4206240" cy="411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3ACFC1-AD2B-6B65-CD3E-B4147529D6D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05075"/>
            <a:ext cx="42062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37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6925-291E-F03C-5576-AA443B9C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F776-4DFB-0D46-9FBC-A0CA8C0EC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7: 3-3 to 1-3-2 to 3-3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8F49F-AF2D-A310-10D8-006A76825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Step 8: 3-3 to 1-3-2 to 3-3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13DF21-90B0-C02B-CD2E-1BFB0EED10C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2" y="2505075"/>
            <a:ext cx="4206240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8176C8-F40F-CFF8-707F-4EBD878E3DC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59355"/>
            <a:ext cx="42062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51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B587-A200-B28E-F645-16071056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3A619-5414-4468-D277-0E0536CFC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4080555" cy="4477216"/>
          </a:xfrm>
        </p:spPr>
        <p:txBody>
          <a:bodyPr>
            <a:normAutofit/>
          </a:bodyPr>
          <a:lstStyle/>
          <a:p>
            <a:r>
              <a:rPr lang="en-US" dirty="0"/>
              <a:t>1-4-1 to 2-1-3 to 1-4-1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NEED: 4 solid players, 3 Righties, 1 Lefty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also run this with 6 righties!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R3 and CA are least important (can hide)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play is good if you have 5 righties (or even 6 righties) and your crease guy is crafty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have a good righty time/room shooter at R2 AND your #1 player must be able to shoot from at least 8-10 yards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have one lefty, he must be smart and able to feed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Places to hide players are at R3 and 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start in a 1-4-1 and end in any formation you want. I show ending back in a 1-4-1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F854766-0643-2F1A-BA45-9CB819C68D1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493" y="457200"/>
            <a:ext cx="6126480" cy="6035040"/>
          </a:xfrm>
        </p:spPr>
      </p:pic>
    </p:spTree>
    <p:extLst>
      <p:ext uri="{BB962C8B-B14F-4D97-AF65-F5344CB8AC3E}">
        <p14:creationId xmlns:p14="http://schemas.microsoft.com/office/powerpoint/2010/main" val="1650272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6925-291E-F03C-5576-AA443B9C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F776-4DFB-0D46-9FBC-A0CA8C0EC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1-4-1 to 2-1-3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8F49F-AF2D-A310-10D8-006A76825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Step 2: 2-1-3 looks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F6AEC-B1E5-FF3B-E069-631D94E574E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505075"/>
            <a:ext cx="4206240" cy="41148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B2E6B5-1DC3-D049-EB3E-2DECD22DE8D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05075"/>
            <a:ext cx="4206240" cy="4114800"/>
          </a:xfrm>
        </p:spPr>
      </p:pic>
    </p:spTree>
    <p:extLst>
      <p:ext uri="{BB962C8B-B14F-4D97-AF65-F5344CB8AC3E}">
        <p14:creationId xmlns:p14="http://schemas.microsoft.com/office/powerpoint/2010/main" val="2723122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6925-291E-F03C-5576-AA443B9C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F776-4DFB-0D46-9FBC-A0CA8C0EC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2-1-3 wheel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8F49F-AF2D-A310-10D8-006A76825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Step 2: 2-1-3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0DEDF-28CF-A295-679A-60E26F5F931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505075"/>
            <a:ext cx="420624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729960-5D8C-B7E7-0986-550A4AF2AC6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428956"/>
            <a:ext cx="42062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60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6925-291E-F03C-5576-AA443B9C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F776-4DFB-0D46-9FBC-A0CA8C0EC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2-1-3 to 1-4-1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8F49F-AF2D-A310-10D8-006A76825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Step 2: 1-4-1 base formation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C38147-991E-EEE5-6DBD-7DAD40F52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505075"/>
            <a:ext cx="4209498" cy="411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077A4F-AC7A-7818-5F3E-D8488CD7FD7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27" y="2505075"/>
            <a:ext cx="42062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40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6F44-0BFA-4FF3-9504-78EBEA89D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4EE0B-727B-8F95-5F99-34ACCAE8A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friend and mentor of mine, Coach Ted Garber, once told the team he has ‘more plays that Shakespeare.’ I always thought that was fantastic. You can have that many plays, too!</a:t>
            </a:r>
          </a:p>
          <a:p>
            <a:r>
              <a:rPr lang="en-US" dirty="0"/>
              <a:t>Be creative!</a:t>
            </a:r>
          </a:p>
          <a:p>
            <a:r>
              <a:rPr lang="en-US" dirty="0"/>
              <a:t>Do an honest evaluation of your best personnel for settled situations and give them a chance.</a:t>
            </a:r>
          </a:p>
          <a:p>
            <a:r>
              <a:rPr lang="en-US" dirty="0"/>
              <a:t>Keep things as simple as possible.</a:t>
            </a:r>
          </a:p>
          <a:p>
            <a:r>
              <a:rPr lang="en-US" dirty="0"/>
              <a:t>Always thinking – personnel, formation, plays.</a:t>
            </a:r>
          </a:p>
          <a:p>
            <a:r>
              <a:rPr lang="en-US" dirty="0"/>
              <a:t>Good luck this spring.</a:t>
            </a:r>
          </a:p>
        </p:txBody>
      </p:sp>
    </p:spTree>
    <p:extLst>
      <p:ext uri="{BB962C8B-B14F-4D97-AF65-F5344CB8AC3E}">
        <p14:creationId xmlns:p14="http://schemas.microsoft.com/office/powerpoint/2010/main" val="142071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39EE-8C80-B307-8ACF-1149405B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0E4E-37B0-3E82-21A5-32D188434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Huge opportunity to swing the momentum of the game!</a:t>
            </a:r>
          </a:p>
          <a:p>
            <a:r>
              <a:rPr lang="en-US" dirty="0"/>
              <a:t>Capitalize on other team’s mistake</a:t>
            </a:r>
          </a:p>
          <a:p>
            <a:r>
              <a:rPr lang="en-US" dirty="0"/>
              <a:t>Utilize your best players in an organized setting</a:t>
            </a:r>
          </a:p>
          <a:p>
            <a:r>
              <a:rPr lang="en-US" dirty="0"/>
              <a:t>SMART Goals:</a:t>
            </a:r>
          </a:p>
          <a:p>
            <a:pPr lvl="1"/>
            <a:r>
              <a:rPr lang="en-US" dirty="0"/>
              <a:t>Must establish standards for your team so they have measurable goals:</a:t>
            </a:r>
          </a:p>
          <a:p>
            <a:pPr lvl="2"/>
            <a:r>
              <a:rPr lang="en-US" dirty="0"/>
              <a:t>6v5: 40%</a:t>
            </a:r>
          </a:p>
          <a:p>
            <a:pPr lvl="2"/>
            <a:r>
              <a:rPr lang="en-US" dirty="0"/>
              <a:t>5v4: 50%</a:t>
            </a:r>
          </a:p>
          <a:p>
            <a:pPr lvl="2"/>
            <a:r>
              <a:rPr lang="en-US" dirty="0"/>
              <a:t>6v4: 60%</a:t>
            </a:r>
          </a:p>
        </p:txBody>
      </p:sp>
    </p:spTree>
    <p:extLst>
      <p:ext uri="{BB962C8B-B14F-4D97-AF65-F5344CB8AC3E}">
        <p14:creationId xmlns:p14="http://schemas.microsoft.com/office/powerpoint/2010/main" val="201647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B6B5-6DBA-9DAA-CA67-7DD482EC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6B4E7-47B7-8C69-0D09-B02071E86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BEST FIT PLAYERS to give you a SETTLED SITUATION GOAL</a:t>
            </a:r>
          </a:p>
          <a:p>
            <a:pPr lvl="1"/>
            <a:r>
              <a:rPr lang="en-US" dirty="0"/>
              <a:t>Not necessarily the ‘best players’ on your team</a:t>
            </a:r>
          </a:p>
          <a:p>
            <a:pPr lvl="1"/>
            <a:r>
              <a:rPr lang="en-US" dirty="0"/>
              <a:t>Must be the </a:t>
            </a:r>
            <a:r>
              <a:rPr lang="en-US" u="sng" dirty="0"/>
              <a:t>smartest group</a:t>
            </a:r>
            <a:r>
              <a:rPr lang="en-US" dirty="0"/>
              <a:t> of </a:t>
            </a:r>
            <a:r>
              <a:rPr lang="en-US" u="sng" dirty="0"/>
              <a:t>unselfish players </a:t>
            </a:r>
            <a:r>
              <a:rPr lang="en-US" dirty="0"/>
              <a:t>with the </a:t>
            </a:r>
            <a:r>
              <a:rPr lang="en-US" u="sng" dirty="0"/>
              <a:t>best sticks</a:t>
            </a:r>
          </a:p>
          <a:p>
            <a:pPr lvl="2"/>
            <a:r>
              <a:rPr lang="en-US" dirty="0"/>
              <a:t>This </a:t>
            </a:r>
            <a:r>
              <a:rPr lang="en-US" u="sng" dirty="0"/>
              <a:t>may not</a:t>
            </a:r>
            <a:r>
              <a:rPr lang="en-US" dirty="0"/>
              <a:t> include your stud dodging goal-scorer!</a:t>
            </a:r>
          </a:p>
          <a:p>
            <a:pPr lvl="2"/>
            <a:r>
              <a:rPr lang="en-US" dirty="0"/>
              <a:t>You must have the fortitude to sit certain players if they don’t fit the man-up mold!</a:t>
            </a:r>
          </a:p>
          <a:p>
            <a:pPr lvl="2"/>
            <a:r>
              <a:rPr lang="en-US" dirty="0"/>
              <a:t>You will be surprised (and probably already know) how keeping certain players off man-up can be a huge tool to reel in selfish players!</a:t>
            </a:r>
          </a:p>
          <a:p>
            <a:pPr lvl="1"/>
            <a:r>
              <a:rPr lang="en-US" dirty="0"/>
              <a:t>Many teams have a man-up specialist or two on the bench</a:t>
            </a:r>
          </a:p>
          <a:p>
            <a:pPr lvl="2"/>
            <a:r>
              <a:rPr lang="en-US" dirty="0"/>
              <a:t>Watch some college or good HS games and see who trots off the bench to play man-up</a:t>
            </a:r>
          </a:p>
          <a:p>
            <a:pPr lvl="3"/>
            <a:r>
              <a:rPr lang="en-US" dirty="0"/>
              <a:t>Could be a lefty, a great feeder, an excellent T/R shooter – someone who may not contribute in other ways</a:t>
            </a:r>
          </a:p>
          <a:p>
            <a:pPr lvl="2"/>
            <a:r>
              <a:rPr lang="en-US" dirty="0"/>
              <a:t>Maybe this won’t work with some youth teams…but you might be surprised</a:t>
            </a:r>
          </a:p>
        </p:txBody>
      </p:sp>
    </p:spTree>
    <p:extLst>
      <p:ext uri="{BB962C8B-B14F-4D97-AF65-F5344CB8AC3E}">
        <p14:creationId xmlns:p14="http://schemas.microsoft.com/office/powerpoint/2010/main" val="245410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8EE6-D21C-DBD9-094D-AE139161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7F340-4F5C-430F-57E4-266D55B7B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Righties and Lefties</a:t>
            </a:r>
          </a:p>
          <a:p>
            <a:pPr lvl="1"/>
            <a:r>
              <a:rPr lang="en-US" dirty="0"/>
              <a:t>To the best of your ability, try to find a mix!</a:t>
            </a:r>
          </a:p>
          <a:p>
            <a:pPr lvl="1"/>
            <a:r>
              <a:rPr lang="en-US" dirty="0"/>
              <a:t>How many?</a:t>
            </a:r>
          </a:p>
          <a:p>
            <a:pPr lvl="2"/>
            <a:r>
              <a:rPr lang="en-US" dirty="0"/>
              <a:t>3 &amp; 3 – if you are lucky enough to have an abundance of lefties, there are lots of options!</a:t>
            </a:r>
          </a:p>
          <a:p>
            <a:pPr lvl="2"/>
            <a:r>
              <a:rPr lang="en-US" dirty="0"/>
              <a:t>4 &amp; 2 – lots of plays you will find are structured around this arrangement of R/L players</a:t>
            </a:r>
          </a:p>
          <a:p>
            <a:pPr lvl="2"/>
            <a:r>
              <a:rPr lang="en-US" dirty="0"/>
              <a:t>5 &amp; 1 – maybe your team only has one lefty (or righty!) capable of playing man-up?</a:t>
            </a:r>
          </a:p>
          <a:p>
            <a:pPr lvl="2"/>
            <a:r>
              <a:rPr lang="en-US" dirty="0"/>
              <a:t>6 &amp; 0 – you can find options to run with no lefties (or righties)</a:t>
            </a:r>
          </a:p>
          <a:p>
            <a:pPr lvl="1"/>
            <a:r>
              <a:rPr lang="en-US" dirty="0"/>
              <a:t>You are often better off putting your best 6 options on the field, </a:t>
            </a:r>
            <a:r>
              <a:rPr lang="en-US" u="sng" dirty="0"/>
              <a:t>regardless of what hand they are</a:t>
            </a:r>
            <a:r>
              <a:rPr lang="en-US" dirty="0"/>
              <a:t>, if they are your smartest, team-oriented players</a:t>
            </a:r>
            <a:endParaRPr lang="en-US" u="sng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1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D5CB-E014-ED6C-E468-C296084C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F79EE-C68F-5D44-4630-C0BDAE23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factors will dictate what determines your base formation</a:t>
            </a:r>
          </a:p>
          <a:p>
            <a:pPr lvl="1"/>
            <a:r>
              <a:rPr lang="en-US" dirty="0"/>
              <a:t>Your inherent bias towards a particular formation</a:t>
            </a:r>
          </a:p>
          <a:p>
            <a:pPr lvl="2"/>
            <a:r>
              <a:rPr lang="en-US" dirty="0"/>
              <a:t>Some folks LOVE 3-3 and others LOVE 1-3-2, etc.</a:t>
            </a:r>
          </a:p>
          <a:p>
            <a:pPr lvl="2"/>
            <a:r>
              <a:rPr lang="en-US" dirty="0"/>
              <a:t>More important to find what works for your team vs. what you like best</a:t>
            </a:r>
          </a:p>
          <a:p>
            <a:pPr lvl="1"/>
            <a:r>
              <a:rPr lang="en-US" dirty="0"/>
              <a:t>Number of lefties and righties</a:t>
            </a:r>
          </a:p>
          <a:p>
            <a:pPr lvl="2"/>
            <a:r>
              <a:rPr lang="en-US" dirty="0"/>
              <a:t>If you only have 1 lefty, maybe using a 3-3 isn’t for you?</a:t>
            </a:r>
          </a:p>
          <a:p>
            <a:pPr lvl="1"/>
            <a:r>
              <a:rPr lang="en-US" dirty="0"/>
              <a:t>Skill sets</a:t>
            </a:r>
          </a:p>
          <a:p>
            <a:pPr lvl="2"/>
            <a:r>
              <a:rPr lang="en-US" dirty="0"/>
              <a:t>You have limited (or zero) shooters who can really stretch the field?</a:t>
            </a:r>
          </a:p>
          <a:p>
            <a:pPr lvl="2"/>
            <a:r>
              <a:rPr lang="en-US" dirty="0"/>
              <a:t>You have an EXCELLENT feeder and a couple of good inside guys?</a:t>
            </a:r>
          </a:p>
        </p:txBody>
      </p:sp>
    </p:spTree>
    <p:extLst>
      <p:ext uri="{BB962C8B-B14F-4D97-AF65-F5344CB8AC3E}">
        <p14:creationId xmlns:p14="http://schemas.microsoft.com/office/powerpoint/2010/main" val="224451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FC60-7537-9F27-CEF6-ABF2DD3C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9EB0A-F3F0-2461-5C78-4AA6F23E6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talk I ever heard was by Jeff </a:t>
            </a:r>
            <a:r>
              <a:rPr lang="en-US" dirty="0" err="1"/>
              <a:t>Tambroni</a:t>
            </a:r>
            <a:r>
              <a:rPr lang="en-US" dirty="0"/>
              <a:t>, Penn State Head Coach</a:t>
            </a:r>
          </a:p>
          <a:p>
            <a:pPr lvl="1"/>
            <a:r>
              <a:rPr lang="en-US" dirty="0"/>
              <a:t>Find your base formation that fits your personnel</a:t>
            </a:r>
          </a:p>
          <a:p>
            <a:pPr lvl="1"/>
            <a:r>
              <a:rPr lang="en-US" dirty="0"/>
              <a:t>Run your play immediately – don’t waste time passing ball around</a:t>
            </a:r>
          </a:p>
          <a:p>
            <a:pPr lvl="2"/>
            <a:r>
              <a:rPr lang="en-US" dirty="0"/>
              <a:t>Youth coaches know that doing that will likely lead to dropped passes anyway!</a:t>
            </a:r>
          </a:p>
          <a:p>
            <a:pPr lvl="1"/>
            <a:r>
              <a:rPr lang="en-US" dirty="0"/>
              <a:t>You will end up in base formation within first 15-20 seconds of the penalty</a:t>
            </a:r>
          </a:p>
          <a:p>
            <a:pPr lvl="1"/>
            <a:r>
              <a:rPr lang="en-US" dirty="0"/>
              <a:t>Have a restart play for when you back-up a shot (end in same base formation)</a:t>
            </a:r>
          </a:p>
          <a:p>
            <a:r>
              <a:rPr lang="en-US" dirty="0"/>
              <a:t>This was the best advice I ever heard about man-up and I have tried to employ with my teams since I heard it!</a:t>
            </a:r>
          </a:p>
        </p:txBody>
      </p:sp>
    </p:spTree>
    <p:extLst>
      <p:ext uri="{BB962C8B-B14F-4D97-AF65-F5344CB8AC3E}">
        <p14:creationId xmlns:p14="http://schemas.microsoft.com/office/powerpoint/2010/main" val="288213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B587-A200-B28E-F645-16071056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3A619-5414-4468-D277-0E0536CFC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80555" cy="3811588"/>
          </a:xfrm>
        </p:spPr>
        <p:txBody>
          <a:bodyPr/>
          <a:lstStyle/>
          <a:p>
            <a:r>
              <a:rPr lang="en-US" dirty="0"/>
              <a:t>3-3 Base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#1 Player must be at the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is where most decisions and plays are initiated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R1/L1 are at the low corners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These are your next two best players and must be able to feed and finish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 is the crease option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Probably your 4</a:t>
            </a:r>
            <a:r>
              <a:rPr lang="en-US" baseline="30000" dirty="0"/>
              <a:t>th</a:t>
            </a:r>
            <a:r>
              <a:rPr lang="en-US" dirty="0"/>
              <a:t> best player and must be active/adept at moving/finishing inside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R2/L2 are at the top corners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Yes, you want big shooters up here, but these are the #5 &amp; #6 players of the unit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192B75B-3E27-54FA-441C-A1204480A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5160" y="457200"/>
            <a:ext cx="6080950" cy="5943600"/>
          </a:xfrm>
        </p:spPr>
      </p:pic>
    </p:spTree>
    <p:extLst>
      <p:ext uri="{BB962C8B-B14F-4D97-AF65-F5344CB8AC3E}">
        <p14:creationId xmlns:p14="http://schemas.microsoft.com/office/powerpoint/2010/main" val="196803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B587-A200-B28E-F645-16071056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3A619-5414-4468-D277-0E0536CFC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80555" cy="4343400"/>
          </a:xfrm>
        </p:spPr>
        <p:txBody>
          <a:bodyPr>
            <a:normAutofit fontScale="92500"/>
          </a:bodyPr>
          <a:lstStyle/>
          <a:p>
            <a:r>
              <a:rPr lang="en-US" dirty="0"/>
              <a:t>3-3 Base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Looking to earn skip lane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Passing lanes to/from the point and the low corners are traditionally good looks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Feeding into the crease from the low corners or the point are also good looks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your crease player is very good, he may also find ways to pass the ball back out to the high corners for steps downs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Encourage players to work on an arc so that the defense rotates out to moving perimeter personnel – </a:t>
            </a:r>
            <a:r>
              <a:rPr lang="en-US" b="1" u="sng" dirty="0"/>
              <a:t>curl back to the ball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Moving the ball around the perimeter is what will eventually open up these skips lanes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practice this by not allowing skip passes for a period of time in practice (5-10 minutes), and then introducing them later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this as a progression in your practice!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F9A6F7-E19D-32AA-DAA7-FA33A2311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2020" y="228600"/>
            <a:ext cx="6336667" cy="6400800"/>
          </a:xfrm>
        </p:spPr>
      </p:pic>
    </p:spTree>
    <p:extLst>
      <p:ext uri="{BB962C8B-B14F-4D97-AF65-F5344CB8AC3E}">
        <p14:creationId xmlns:p14="http://schemas.microsoft.com/office/powerpoint/2010/main" val="3173394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2043</Words>
  <Application>Microsoft Office PowerPoint</Application>
  <PresentationFormat>Widescreen</PresentationFormat>
  <Paragraphs>196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Man-up: Personnel – Formations – Plays</vt:lpstr>
      <vt:lpstr>Introduction</vt:lpstr>
      <vt:lpstr>Man-up</vt:lpstr>
      <vt:lpstr>Personnel</vt:lpstr>
      <vt:lpstr>Personnel</vt:lpstr>
      <vt:lpstr>Formations</vt:lpstr>
      <vt:lpstr>Formations</vt:lpstr>
      <vt:lpstr>Formations</vt:lpstr>
      <vt:lpstr>Formations</vt:lpstr>
      <vt:lpstr>Formations</vt:lpstr>
      <vt:lpstr>Formations</vt:lpstr>
      <vt:lpstr>Formations</vt:lpstr>
      <vt:lpstr>Formations</vt:lpstr>
      <vt:lpstr>Formations</vt:lpstr>
      <vt:lpstr>Formations</vt:lpstr>
      <vt:lpstr>Formations</vt:lpstr>
      <vt:lpstr>Plays</vt:lpstr>
      <vt:lpstr>Plays</vt:lpstr>
      <vt:lpstr>Plays</vt:lpstr>
      <vt:lpstr>Plays</vt:lpstr>
      <vt:lpstr>Plays</vt:lpstr>
      <vt:lpstr>Plays</vt:lpstr>
      <vt:lpstr>Plays</vt:lpstr>
      <vt:lpstr>Plays</vt:lpstr>
      <vt:lpstr>Plays</vt:lpstr>
      <vt:lpstr>Plays</vt:lpstr>
      <vt:lpstr>Plays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Kavangh</dc:creator>
  <cp:lastModifiedBy>woody calleri</cp:lastModifiedBy>
  <cp:revision>5</cp:revision>
  <dcterms:created xsi:type="dcterms:W3CDTF">2022-12-13T16:47:49Z</dcterms:created>
  <dcterms:modified xsi:type="dcterms:W3CDTF">2023-01-06T16:35:19Z</dcterms:modified>
</cp:coreProperties>
</file>