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64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embeddedFontLst>
    <p:embeddedFont>
      <p:font typeface="Acumin Pro" panose="020B0604020202020204" charset="0"/>
      <p:regular r:id="rId12"/>
      <p:bold r:id="rId13"/>
      <p:italic r:id="rId14"/>
      <p:boldItalic r:id="rId15"/>
    </p:embeddedFont>
    <p:embeddedFont>
      <p:font typeface="Alt Gothic Comp ATF Blk" panose="020B0604020202020204" charset="0"/>
      <p:bold r:id="rId16"/>
    </p:embeddedFont>
    <p:embeddedFont>
      <p:font typeface="Azeri Sans" panose="020B0604020202020204" charset="0"/>
      <p:regular r:id="rId17"/>
      <p:bold r:id="rId18"/>
      <p:italic r:id="rId19"/>
      <p:boldItalic r:id="rId20"/>
    </p:embeddedFont>
    <p:embeddedFont>
      <p:font typeface="Gobold Lowplus" panose="020B0604020202020204" charset="0"/>
      <p:regular r:id="rId21"/>
      <p:italic r:id="rId22"/>
    </p:embeddedFont>
    <p:embeddedFont>
      <p:font typeface="Obvia Wide Medium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97999B"/>
    <a:srgbClr val="53565A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/>
    <p:restoredTop sz="95890"/>
  </p:normalViewPr>
  <p:slideViewPr>
    <p:cSldViewPr snapToGrid="0">
      <p:cViewPr varScale="1">
        <p:scale>
          <a:sx n="70" d="100"/>
          <a:sy n="70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06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5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7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8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18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67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6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whitley@bellarmine.ed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501F6D-8646-4541-BF4F-4D5A0B9DE8F6}"/>
              </a:ext>
            </a:extLst>
          </p:cNvPr>
          <p:cNvSpPr txBox="1"/>
          <p:nvPr/>
        </p:nvSpPr>
        <p:spPr>
          <a:xfrm>
            <a:off x="3144034" y="5397112"/>
            <a:ext cx="859955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800" spc="600" dirty="0">
                <a:latin typeface="Gobold Lowplus" panose="02000500000000000000" pitchFamily="2" charset="0"/>
              </a:rPr>
              <a:t>Building a Program:</a:t>
            </a:r>
          </a:p>
          <a:p>
            <a:pPr algn="r"/>
            <a:r>
              <a:rPr lang="en-US" sz="2800" spc="600" dirty="0">
                <a:latin typeface="Gobold Lowplus" panose="02000500000000000000" pitchFamily="2" charset="0"/>
              </a:rPr>
              <a:t>What No One Tells You</a:t>
            </a:r>
          </a:p>
          <a:p>
            <a:pPr algn="r"/>
            <a:r>
              <a:rPr lang="en-US" sz="2800" spc="600" dirty="0">
                <a:solidFill>
                  <a:schemeClr val="bg1"/>
                </a:solidFill>
                <a:latin typeface="Gobold Lowplus" panose="020005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AF8D9-D62C-434A-A149-A0DA272FB4BB}"/>
              </a:ext>
            </a:extLst>
          </p:cNvPr>
          <p:cNvSpPr txBox="1"/>
          <p:nvPr/>
        </p:nvSpPr>
        <p:spPr>
          <a:xfrm>
            <a:off x="3666391" y="6187064"/>
            <a:ext cx="803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pc="100" dirty="0">
                <a:solidFill>
                  <a:srgbClr val="97999B"/>
                </a:solidFill>
                <a:latin typeface="Azeri Sans" pitchFamily="2" charset="77"/>
              </a:rPr>
              <a:t>Andrew Whitley, Head Men’s Lacrosse Coach, Bellarmine University</a:t>
            </a:r>
            <a:endParaRPr lang="en-US" sz="1400" b="1" spc="100" baseline="0" dirty="0">
              <a:solidFill>
                <a:srgbClr val="97999B"/>
              </a:solidFill>
              <a:latin typeface="Azeri Sans" pitchFamily="2" charset="77"/>
            </a:endParaRPr>
          </a:p>
        </p:txBody>
      </p:sp>
      <p:pic>
        <p:nvPicPr>
          <p:cNvPr id="7" name="Picture 6" descr="A logo of a knight&#10;&#10;Description automatically generated">
            <a:extLst>
              <a:ext uri="{FF2B5EF4-FFF2-40B4-BE49-F238E27FC236}">
                <a16:creationId xmlns:a16="http://schemas.microsoft.com/office/drawing/2014/main" id="{DF5E62B6-ED7D-B78A-9365-9EE28CD35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65241"/>
            <a:ext cx="7772400" cy="46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CAED5-E1D9-364C-B096-035AB6A8F1EB}"/>
              </a:ext>
            </a:extLst>
          </p:cNvPr>
          <p:cNvSpPr txBox="1"/>
          <p:nvPr/>
        </p:nvSpPr>
        <p:spPr>
          <a:xfrm>
            <a:off x="612531" y="1512278"/>
            <a:ext cx="80303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spc="100" dirty="0">
                <a:solidFill>
                  <a:srgbClr val="C8102E"/>
                </a:solidFill>
                <a:latin typeface="Azeri Sans" pitchFamily="2" charset="77"/>
              </a:rPr>
              <a:t>YOU ARE HIRED!!  NOW WHAT?!?!</a:t>
            </a:r>
            <a:endParaRPr lang="en-US" sz="2200" b="1" spc="100" baseline="0" dirty="0">
              <a:solidFill>
                <a:srgbClr val="C8102E"/>
              </a:solidFill>
              <a:latin typeface="Azeri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F203F-102B-144D-879C-D1F5052849EC}"/>
              </a:ext>
            </a:extLst>
          </p:cNvPr>
          <p:cNvSpPr txBox="1"/>
          <p:nvPr/>
        </p:nvSpPr>
        <p:spPr>
          <a:xfrm>
            <a:off x="612531" y="1934310"/>
            <a:ext cx="80303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Day 1: Accept the job and celebrate!</a:t>
            </a:r>
          </a:p>
          <a:p>
            <a:endParaRPr lang="en-US" b="0" i="0" spc="0" baseline="0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Day 2: What are the next steps?</a:t>
            </a:r>
          </a:p>
          <a:p>
            <a:r>
              <a:rPr lang="en-US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1.</a:t>
            </a: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 Vision for the program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2. Develop </a:t>
            </a: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and define identity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3. Develop and identify short- and long-term goals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4. Get to know your players</a:t>
            </a:r>
          </a:p>
          <a:p>
            <a:endParaRPr lang="en-US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Day 3: Start recruiting/capture the excitement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1. Begin to sell the vision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2. Capitalize on the hope for the future</a:t>
            </a:r>
          </a:p>
          <a:p>
            <a:endParaRPr lang="en-US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Day 60: First day of practice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1. Identify leaders on the roster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2. What skills do your players have?  How do we develop them?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B4B95D3-D551-7946-AD49-B9AD6A48B3C9}"/>
              </a:ext>
            </a:extLst>
          </p:cNvPr>
          <p:cNvSpPr txBox="1">
            <a:spLocks/>
          </p:cNvSpPr>
          <p:nvPr/>
        </p:nvSpPr>
        <p:spPr>
          <a:xfrm>
            <a:off x="9267091" y="634462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rgbClr val="C8102E"/>
                </a:solidFill>
                <a:latin typeface="TitlingGothicFB Skyline Medium" panose="0200050802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3BF97-DE55-C44E-9869-226C4486BA16}" type="slidenum">
              <a:rPr lang="en-US" b="1" smtClean="0">
                <a:latin typeface="Alt Gothic Comp ATF Blk" panose="020B0508040502040204" pitchFamily="34" charset="77"/>
              </a:rPr>
              <a:pPr/>
              <a:t>2</a:t>
            </a:fld>
            <a:endParaRPr lang="en-US" b="1">
              <a:latin typeface="Alt Gothic Comp ATF Blk" panose="020B050804050204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F545D-EDE2-FB40-99B6-911B4EE09530}"/>
              </a:ext>
            </a:extLst>
          </p:cNvPr>
          <p:cNvSpPr txBox="1"/>
          <p:nvPr/>
        </p:nvSpPr>
        <p:spPr>
          <a:xfrm rot="16200000">
            <a:off x="9995112" y="4403448"/>
            <a:ext cx="37057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baseline="0" dirty="0">
                <a:solidFill>
                  <a:srgbClr val="C8102E"/>
                </a:solidFill>
                <a:latin typeface="Obvia Wide Medium" panose="02000503040000020004" pitchFamily="2" charset="77"/>
              </a:rPr>
              <a:t>Building a Program: What no one tells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C1E1-F639-4265-5096-3E65083317FD}"/>
              </a:ext>
            </a:extLst>
          </p:cNvPr>
          <p:cNvSpPr txBox="1"/>
          <p:nvPr/>
        </p:nvSpPr>
        <p:spPr>
          <a:xfrm>
            <a:off x="612531" y="445477"/>
            <a:ext cx="573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solidFill>
                  <a:srgbClr val="00205B"/>
                </a:solidFill>
                <a:latin typeface="Gobold Lowplus" panose="02000500000000000000" pitchFamily="2" charset="0"/>
              </a:rPr>
              <a:t>PROGRAM BUILDING</a:t>
            </a:r>
          </a:p>
        </p:txBody>
      </p:sp>
    </p:spTree>
    <p:extLst>
      <p:ext uri="{BB962C8B-B14F-4D97-AF65-F5344CB8AC3E}">
        <p14:creationId xmlns:p14="http://schemas.microsoft.com/office/powerpoint/2010/main" val="344541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CAED5-E1D9-364C-B096-035AB6A8F1EB}"/>
              </a:ext>
            </a:extLst>
          </p:cNvPr>
          <p:cNvSpPr txBox="1"/>
          <p:nvPr/>
        </p:nvSpPr>
        <p:spPr>
          <a:xfrm>
            <a:off x="612531" y="1512278"/>
            <a:ext cx="80303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spc="100" dirty="0">
                <a:solidFill>
                  <a:srgbClr val="C8102E"/>
                </a:solidFill>
                <a:latin typeface="Azeri Sans" pitchFamily="2" charset="77"/>
              </a:rPr>
              <a:t>HOW DO WE ACTUALLY GET THERE?</a:t>
            </a:r>
            <a:endParaRPr lang="en-US" sz="2200" b="1" spc="100" baseline="0" dirty="0">
              <a:solidFill>
                <a:srgbClr val="C8102E"/>
              </a:solidFill>
              <a:latin typeface="Azeri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F203F-102B-144D-879C-D1F5052849EC}"/>
              </a:ext>
            </a:extLst>
          </p:cNvPr>
          <p:cNvSpPr txBox="1"/>
          <p:nvPr/>
        </p:nvSpPr>
        <p:spPr>
          <a:xfrm>
            <a:off x="612531" y="1934310"/>
            <a:ext cx="10036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5B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do you actually need?</a:t>
            </a:r>
          </a:p>
          <a:p>
            <a:endParaRPr lang="en-US" sz="1800" dirty="0">
              <a:solidFill>
                <a:srgbClr val="00205B"/>
              </a:solidFill>
              <a:effectLst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1. People to implement the “Plan”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	a. Hiring your staff</a:t>
            </a:r>
            <a:endParaRPr lang="en-US" b="0" i="0" spc="0" baseline="0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endParaRPr lang="en-US" b="0" i="0" spc="0" baseline="0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2. Money</a:t>
            </a: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, Money, Money!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	a. Fundraising</a:t>
            </a:r>
          </a:p>
          <a:p>
            <a:endParaRPr lang="en-US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3. Support from the people that hired you!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	a. Administrative support and managing expectations while creating growth</a:t>
            </a:r>
            <a:endParaRPr lang="en-US" sz="1800" b="0" i="0" spc="0" baseline="0" dirty="0">
              <a:solidFill>
                <a:srgbClr val="00205B"/>
              </a:solidFill>
              <a:latin typeface="Acumin Pro" panose="020B0504020202020204" pitchFamily="34" charset="77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B4B95D3-D551-7946-AD49-B9AD6A48B3C9}"/>
              </a:ext>
            </a:extLst>
          </p:cNvPr>
          <p:cNvSpPr txBox="1">
            <a:spLocks/>
          </p:cNvSpPr>
          <p:nvPr/>
        </p:nvSpPr>
        <p:spPr>
          <a:xfrm>
            <a:off x="9267091" y="634462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rgbClr val="C8102E"/>
                </a:solidFill>
                <a:latin typeface="TitlingGothicFB Skyline Medium" panose="0200050802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3BF97-DE55-C44E-9869-226C4486BA16}" type="slidenum">
              <a:rPr lang="en-US" b="1" smtClean="0">
                <a:latin typeface="Alt Gothic Comp ATF Blk" panose="020B0508040502040204" pitchFamily="34" charset="77"/>
              </a:rPr>
              <a:pPr/>
              <a:t>3</a:t>
            </a:fld>
            <a:endParaRPr lang="en-US" b="1">
              <a:latin typeface="Alt Gothic Comp ATF Blk" panose="020B050804050204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C1E1-F639-4265-5096-3E65083317FD}"/>
              </a:ext>
            </a:extLst>
          </p:cNvPr>
          <p:cNvSpPr txBox="1"/>
          <p:nvPr/>
        </p:nvSpPr>
        <p:spPr>
          <a:xfrm>
            <a:off x="612531" y="445477"/>
            <a:ext cx="573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solidFill>
                  <a:srgbClr val="00205B"/>
                </a:solidFill>
                <a:latin typeface="Gobold Lowplus" panose="02000500000000000000" pitchFamily="2" charset="0"/>
              </a:rPr>
              <a:t>PROGRAM BUILDING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641EF-F703-CAC1-D689-C0CAF6B1F79D}"/>
              </a:ext>
            </a:extLst>
          </p:cNvPr>
          <p:cNvSpPr txBox="1"/>
          <p:nvPr/>
        </p:nvSpPr>
        <p:spPr>
          <a:xfrm rot="16200000">
            <a:off x="9995112" y="4403448"/>
            <a:ext cx="37057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baseline="0" dirty="0">
                <a:solidFill>
                  <a:srgbClr val="C8102E"/>
                </a:solidFill>
                <a:latin typeface="Obvia Wide Medium" panose="02000503040000020004" pitchFamily="2" charset="77"/>
              </a:rPr>
              <a:t>Building a Program: What no one tells you</a:t>
            </a:r>
          </a:p>
        </p:txBody>
      </p:sp>
    </p:spTree>
    <p:extLst>
      <p:ext uri="{BB962C8B-B14F-4D97-AF65-F5344CB8AC3E}">
        <p14:creationId xmlns:p14="http://schemas.microsoft.com/office/powerpoint/2010/main" val="4397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CAED5-E1D9-364C-B096-035AB6A8F1EB}"/>
              </a:ext>
            </a:extLst>
          </p:cNvPr>
          <p:cNvSpPr txBox="1"/>
          <p:nvPr/>
        </p:nvSpPr>
        <p:spPr>
          <a:xfrm>
            <a:off x="612531" y="1512278"/>
            <a:ext cx="80303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spc="100" dirty="0">
                <a:solidFill>
                  <a:srgbClr val="C8102E"/>
                </a:solidFill>
                <a:latin typeface="Azeri Sans" pitchFamily="2" charset="77"/>
              </a:rPr>
              <a:t>HIRING PROCESS</a:t>
            </a:r>
            <a:endParaRPr lang="en-US" sz="2200" b="1" spc="100" baseline="0" dirty="0">
              <a:solidFill>
                <a:srgbClr val="C8102E"/>
              </a:solidFill>
              <a:latin typeface="Azeri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F203F-102B-144D-879C-D1F5052849EC}"/>
              </a:ext>
            </a:extLst>
          </p:cNvPr>
          <p:cNvSpPr txBox="1"/>
          <p:nvPr/>
        </p:nvSpPr>
        <p:spPr>
          <a:xfrm>
            <a:off x="-243999" y="1934310"/>
            <a:ext cx="100477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	1. How many people can you hire?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		a. Define </a:t>
            </a: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each person’s role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		b. Create hierarchy and clear division of labor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		c. Provide mechanisms for growth and career advancement</a:t>
            </a:r>
          </a:p>
          <a:p>
            <a:endParaRPr lang="en-US" sz="1800" b="0" i="0" spc="0" baseline="0" dirty="0">
              <a:solidFill>
                <a:srgbClr val="00205B"/>
              </a:solidFill>
              <a:latin typeface="Acumin Pro" panose="020B0504020202020204" pitchFamily="34" charset="77"/>
            </a:endParaRP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	2. Do not hire to the position! Hire to the person!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		a. </a:t>
            </a: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Relatability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		b. Adaptability</a:t>
            </a:r>
          </a:p>
          <a:p>
            <a:endParaRPr lang="en-US" dirty="0">
              <a:solidFill>
                <a:srgbClr val="00205B"/>
              </a:solidFill>
              <a:latin typeface="Acumin Pro" panose="020B0504020202020204" pitchFamily="34" charset="77"/>
            </a:endParaRP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	3. Coach your Coaches!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		a. Trust but verify!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		b. Create collaborative environment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		c. Everyone coaches everything, but one person must make </a:t>
            </a:r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decision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</a:rPr>
              <a:t>		d. Encourage creativity and investment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</a:rPr>
              <a:t>		e. Do NOT worry about mistakes, worry about LACK OF PREPARATION!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B4B95D3-D551-7946-AD49-B9AD6A48B3C9}"/>
              </a:ext>
            </a:extLst>
          </p:cNvPr>
          <p:cNvSpPr txBox="1">
            <a:spLocks/>
          </p:cNvSpPr>
          <p:nvPr/>
        </p:nvSpPr>
        <p:spPr>
          <a:xfrm>
            <a:off x="9267091" y="634462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rgbClr val="C8102E"/>
                </a:solidFill>
                <a:latin typeface="TitlingGothicFB Skyline Medium" panose="0200050802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3BF97-DE55-C44E-9869-226C4486BA16}" type="slidenum">
              <a:rPr lang="en-US" b="1" smtClean="0">
                <a:latin typeface="Alt Gothic Comp ATF Blk" panose="020B0508040502040204" pitchFamily="34" charset="77"/>
              </a:rPr>
              <a:pPr/>
              <a:t>4</a:t>
            </a:fld>
            <a:endParaRPr lang="en-US" b="1">
              <a:latin typeface="Alt Gothic Comp ATF Blk" panose="020B050804050204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C1E1-F639-4265-5096-3E65083317FD}"/>
              </a:ext>
            </a:extLst>
          </p:cNvPr>
          <p:cNvSpPr txBox="1"/>
          <p:nvPr/>
        </p:nvSpPr>
        <p:spPr>
          <a:xfrm>
            <a:off x="612531" y="445477"/>
            <a:ext cx="573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solidFill>
                  <a:srgbClr val="00205B"/>
                </a:solidFill>
                <a:latin typeface="Gobold Lowplus" panose="02000500000000000000" pitchFamily="2" charset="0"/>
              </a:rPr>
              <a:t>HIRING A STAFF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C70F7-FB28-E56B-4CEC-A877A96541CF}"/>
              </a:ext>
            </a:extLst>
          </p:cNvPr>
          <p:cNvSpPr txBox="1"/>
          <p:nvPr/>
        </p:nvSpPr>
        <p:spPr>
          <a:xfrm rot="16200000">
            <a:off x="9995112" y="4403448"/>
            <a:ext cx="37057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baseline="0" dirty="0">
                <a:solidFill>
                  <a:srgbClr val="C8102E"/>
                </a:solidFill>
                <a:latin typeface="Obvia Wide Medium" panose="02000503040000020004" pitchFamily="2" charset="77"/>
              </a:rPr>
              <a:t>Building a Program: What no one tells you</a:t>
            </a:r>
          </a:p>
        </p:txBody>
      </p:sp>
    </p:spTree>
    <p:extLst>
      <p:ext uri="{BB962C8B-B14F-4D97-AF65-F5344CB8AC3E}">
        <p14:creationId xmlns:p14="http://schemas.microsoft.com/office/powerpoint/2010/main" val="107949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CAED5-E1D9-364C-B096-035AB6A8F1EB}"/>
              </a:ext>
            </a:extLst>
          </p:cNvPr>
          <p:cNvSpPr txBox="1"/>
          <p:nvPr/>
        </p:nvSpPr>
        <p:spPr>
          <a:xfrm>
            <a:off x="612531" y="1512278"/>
            <a:ext cx="80303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spc="100" dirty="0">
                <a:solidFill>
                  <a:srgbClr val="C8102E"/>
                </a:solidFill>
                <a:latin typeface="Azeri Sans" pitchFamily="2" charset="77"/>
              </a:rPr>
              <a:t>PROGRESS IS FACILITATED BY RESOURCES</a:t>
            </a:r>
            <a:endParaRPr lang="en-US" sz="2200" b="1" spc="100" baseline="0" dirty="0">
              <a:solidFill>
                <a:srgbClr val="C8102E"/>
              </a:solidFill>
              <a:latin typeface="Azeri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F203F-102B-144D-879C-D1F5052849EC}"/>
              </a:ext>
            </a:extLst>
          </p:cNvPr>
          <p:cNvSpPr txBox="1"/>
          <p:nvPr/>
        </p:nvSpPr>
        <p:spPr>
          <a:xfrm>
            <a:off x="635681" y="1945885"/>
            <a:ext cx="8030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PLAN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Engage the imagination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Be realistic</a:t>
            </a:r>
            <a:endParaRPr lang="en-US" b="0" i="0" spc="0" baseline="0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ASK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Letter</a:t>
            </a:r>
          </a:p>
          <a:p>
            <a:pPr marL="800100" lvl="1" indent="-342900">
              <a:buAutoNum type="alphaLcPeriod"/>
            </a:pPr>
            <a:r>
              <a:rPr lang="en-US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In Person </a:t>
            </a: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meetings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Document which outlines plan and can be distributed</a:t>
            </a:r>
          </a:p>
          <a:p>
            <a:pPr marL="342900" indent="-342900">
              <a:buAutoNum type="arabicPeriod"/>
            </a:pPr>
            <a:r>
              <a:rPr lang="en-US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PROVIDE</a:t>
            </a:r>
          </a:p>
          <a:p>
            <a:pPr marL="800100" lvl="1" indent="-342900">
              <a:buAutoNum type="alphaLcPeriod"/>
            </a:pPr>
            <a:r>
              <a:rPr lang="en-US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Deliver the tangibles you promise (No one wants to line your pockets)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Under promise/Over deliver</a:t>
            </a:r>
            <a:endParaRPr lang="en-US" b="0" i="0" spc="0" baseline="0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GRATITUDE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Thank you notes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Small tokens</a:t>
            </a:r>
          </a:p>
          <a:p>
            <a:pPr marL="800100" lvl="1" indent="-342900"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First gift is neither last nor largest***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B4B95D3-D551-7946-AD49-B9AD6A48B3C9}"/>
              </a:ext>
            </a:extLst>
          </p:cNvPr>
          <p:cNvSpPr txBox="1">
            <a:spLocks/>
          </p:cNvSpPr>
          <p:nvPr/>
        </p:nvSpPr>
        <p:spPr>
          <a:xfrm>
            <a:off x="9267091" y="634462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rgbClr val="C8102E"/>
                </a:solidFill>
                <a:latin typeface="TitlingGothicFB Skyline Medium" panose="0200050802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3BF97-DE55-C44E-9869-226C4486BA16}" type="slidenum">
              <a:rPr lang="en-US" b="1" smtClean="0">
                <a:latin typeface="Alt Gothic Comp ATF Blk" panose="020B0508040502040204" pitchFamily="34" charset="77"/>
              </a:rPr>
              <a:pPr/>
              <a:t>5</a:t>
            </a:fld>
            <a:endParaRPr lang="en-US" b="1">
              <a:latin typeface="Alt Gothic Comp ATF Blk" panose="020B050804050204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C1E1-F639-4265-5096-3E65083317FD}"/>
              </a:ext>
            </a:extLst>
          </p:cNvPr>
          <p:cNvSpPr txBox="1"/>
          <p:nvPr/>
        </p:nvSpPr>
        <p:spPr>
          <a:xfrm>
            <a:off x="612531" y="445477"/>
            <a:ext cx="573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solidFill>
                  <a:srgbClr val="00205B"/>
                </a:solidFill>
                <a:latin typeface="Gobold Lowplus" panose="02000500000000000000" pitchFamily="2" charset="0"/>
              </a:rPr>
              <a:t>FUNDRAISING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E9BB7-DBE8-4783-8138-41524E14233D}"/>
              </a:ext>
            </a:extLst>
          </p:cNvPr>
          <p:cNvSpPr txBox="1"/>
          <p:nvPr/>
        </p:nvSpPr>
        <p:spPr>
          <a:xfrm rot="16200000">
            <a:off x="9995112" y="4403448"/>
            <a:ext cx="37057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baseline="0" dirty="0">
                <a:solidFill>
                  <a:srgbClr val="C8102E"/>
                </a:solidFill>
                <a:latin typeface="Obvia Wide Medium" panose="02000503040000020004" pitchFamily="2" charset="77"/>
              </a:rPr>
              <a:t>Building a Program: What no one tells you</a:t>
            </a:r>
          </a:p>
        </p:txBody>
      </p:sp>
    </p:spTree>
    <p:extLst>
      <p:ext uri="{BB962C8B-B14F-4D97-AF65-F5344CB8AC3E}">
        <p14:creationId xmlns:p14="http://schemas.microsoft.com/office/powerpoint/2010/main" val="218808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CAED5-E1D9-364C-B096-035AB6A8F1EB}"/>
              </a:ext>
            </a:extLst>
          </p:cNvPr>
          <p:cNvSpPr txBox="1"/>
          <p:nvPr/>
        </p:nvSpPr>
        <p:spPr>
          <a:xfrm>
            <a:off x="612531" y="1512278"/>
            <a:ext cx="80303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 spc="100" dirty="0">
                <a:solidFill>
                  <a:srgbClr val="C8102E"/>
                </a:solidFill>
                <a:latin typeface="Azeri Sans" pitchFamily="2" charset="77"/>
              </a:rPr>
              <a:t>EXPECTATIONS AND RESPONSIBILITIES</a:t>
            </a:r>
            <a:endParaRPr lang="en-US" sz="2200" b="1" spc="100" baseline="0" dirty="0">
              <a:solidFill>
                <a:srgbClr val="C8102E"/>
              </a:solidFill>
              <a:latin typeface="Azeri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F203F-102B-144D-879C-D1F5052849EC}"/>
              </a:ext>
            </a:extLst>
          </p:cNvPr>
          <p:cNvSpPr txBox="1"/>
          <p:nvPr/>
        </p:nvSpPr>
        <p:spPr>
          <a:xfrm>
            <a:off x="612531" y="1934310"/>
            <a:ext cx="80303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rgbClr val="00205B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</a:p>
          <a:p>
            <a:r>
              <a:rPr lang="en-US" sz="180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a. Timeline for achievement</a:t>
            </a:r>
          </a:p>
          <a:p>
            <a:r>
              <a:rPr lang="en-US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b. What constitutes success</a:t>
            </a: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?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	1. Academic</a:t>
            </a:r>
          </a:p>
          <a:p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	2. Student Athlete Experience/Retention</a:t>
            </a:r>
          </a:p>
          <a:p>
            <a:r>
              <a:rPr lang="en-US" sz="1800" b="0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	3. Alumni Engagement</a:t>
            </a:r>
          </a:p>
          <a:p>
            <a:endParaRPr lang="en-US" sz="600" b="0" i="0" spc="0" baseline="0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SMART (Specific. Measurable. Attainable. Realistic. Timely.)</a:t>
            </a:r>
          </a:p>
          <a:p>
            <a:pPr marL="342900" indent="-342900">
              <a:buFont typeface="+mj-lt"/>
              <a:buAutoNum type="arabicPeriod" startAt="2"/>
            </a:pPr>
            <a:endParaRPr lang="en-US" sz="600" dirty="0">
              <a:solidFill>
                <a:srgbClr val="00205B"/>
              </a:solidFill>
              <a:effectLst/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BENCHMARKS FOR ADDITIONAL RESOURCES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If X is achieved, then Y</a:t>
            </a:r>
          </a:p>
          <a:p>
            <a:pPr marL="1257300" lvl="2" indent="-342900">
              <a:buFont typeface="+mj-lt"/>
              <a:buAutoNum type="alphaLcPeriod"/>
            </a:pPr>
            <a:endParaRPr lang="en-US" sz="600" dirty="0">
              <a:solidFill>
                <a:srgbClr val="00205B"/>
              </a:solidFill>
              <a:latin typeface="Acumin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1800" dirty="0">
                <a:solidFill>
                  <a:srgbClr val="00205B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FINANCIAL GOALS AND MANAGEMENT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solidFill>
                  <a:srgbClr val="00205B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Roster size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Cost per player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solidFill>
                  <a:srgbClr val="00205B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On Campus residence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solidFill>
                  <a:srgbClr val="00205B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APR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>
                <a:solidFill>
                  <a:srgbClr val="00205B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 the “fine print”</a:t>
            </a:r>
          </a:p>
          <a:p>
            <a:r>
              <a:rPr lang="en-US" sz="180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	</a:t>
            </a:r>
            <a:endParaRPr lang="en-US" sz="1800" b="0" i="0" spc="0" baseline="0" dirty="0">
              <a:solidFill>
                <a:srgbClr val="00205B"/>
              </a:solidFill>
              <a:latin typeface="Acumin Pro" panose="020B0504020202020204" pitchFamily="34" charset="77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B4B95D3-D551-7946-AD49-B9AD6A48B3C9}"/>
              </a:ext>
            </a:extLst>
          </p:cNvPr>
          <p:cNvSpPr txBox="1">
            <a:spLocks/>
          </p:cNvSpPr>
          <p:nvPr/>
        </p:nvSpPr>
        <p:spPr>
          <a:xfrm>
            <a:off x="9267091" y="634462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rgbClr val="C8102E"/>
                </a:solidFill>
                <a:latin typeface="TitlingGothicFB Skyline Medium" panose="0200050802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3BF97-DE55-C44E-9869-226C4486BA16}" type="slidenum">
              <a:rPr lang="en-US" b="1" smtClean="0">
                <a:latin typeface="Alt Gothic Comp ATF Blk" panose="020B0508040502040204" pitchFamily="34" charset="77"/>
              </a:rPr>
              <a:pPr/>
              <a:t>6</a:t>
            </a:fld>
            <a:endParaRPr lang="en-US" b="1">
              <a:latin typeface="Alt Gothic Comp ATF Blk" panose="020B050804050204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C1E1-F639-4265-5096-3E65083317FD}"/>
              </a:ext>
            </a:extLst>
          </p:cNvPr>
          <p:cNvSpPr txBox="1"/>
          <p:nvPr/>
        </p:nvSpPr>
        <p:spPr>
          <a:xfrm>
            <a:off x="612531" y="445477"/>
            <a:ext cx="10811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solidFill>
                  <a:srgbClr val="00205B"/>
                </a:solidFill>
                <a:latin typeface="Gobold Lowplus" panose="02000500000000000000" pitchFamily="2" charset="0"/>
              </a:rPr>
              <a:t>ADMINISTRATIVE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6CB3D-78B1-1DB5-BB2A-4F51463A3827}"/>
              </a:ext>
            </a:extLst>
          </p:cNvPr>
          <p:cNvSpPr txBox="1"/>
          <p:nvPr/>
        </p:nvSpPr>
        <p:spPr>
          <a:xfrm rot="16200000">
            <a:off x="9995112" y="4403448"/>
            <a:ext cx="37057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baseline="0" dirty="0">
                <a:solidFill>
                  <a:srgbClr val="C8102E"/>
                </a:solidFill>
                <a:latin typeface="Obvia Wide Medium" panose="02000503040000020004" pitchFamily="2" charset="77"/>
              </a:rPr>
              <a:t>Building a Program: What no one tells you</a:t>
            </a:r>
          </a:p>
        </p:txBody>
      </p:sp>
    </p:spTree>
    <p:extLst>
      <p:ext uri="{BB962C8B-B14F-4D97-AF65-F5344CB8AC3E}">
        <p14:creationId xmlns:p14="http://schemas.microsoft.com/office/powerpoint/2010/main" val="217490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DCAED5-E1D9-364C-B096-035AB6A8F1EB}"/>
              </a:ext>
            </a:extLst>
          </p:cNvPr>
          <p:cNvSpPr txBox="1"/>
          <p:nvPr/>
        </p:nvSpPr>
        <p:spPr>
          <a:xfrm>
            <a:off x="612531" y="1512278"/>
            <a:ext cx="803030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spc="100" dirty="0">
                <a:solidFill>
                  <a:srgbClr val="C8102E"/>
                </a:solidFill>
                <a:latin typeface="Azeri Sans" pitchFamily="2" charset="77"/>
              </a:rPr>
              <a:t>CONTACT INFORMATION</a:t>
            </a:r>
            <a:endParaRPr lang="en-US" sz="2200" b="1" spc="100" baseline="0" dirty="0">
              <a:solidFill>
                <a:srgbClr val="C8102E"/>
              </a:solidFill>
              <a:latin typeface="Azeri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F203F-102B-144D-879C-D1F5052849EC}"/>
              </a:ext>
            </a:extLst>
          </p:cNvPr>
          <p:cNvSpPr txBox="1"/>
          <p:nvPr/>
        </p:nvSpPr>
        <p:spPr>
          <a:xfrm>
            <a:off x="612531" y="1934310"/>
            <a:ext cx="80303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5B"/>
                </a:solidFill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Andrew Whitley</a:t>
            </a:r>
          </a:p>
          <a:p>
            <a:pPr algn="ctr"/>
            <a:r>
              <a:rPr lang="en-US" sz="2800" b="1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Head </a:t>
            </a:r>
            <a:r>
              <a:rPr lang="en-US" sz="2800" b="1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M</a:t>
            </a:r>
            <a:r>
              <a:rPr lang="en-US" sz="2800" b="1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en’s Lacrosse Coach</a:t>
            </a:r>
          </a:p>
          <a:p>
            <a:pPr algn="ctr"/>
            <a:r>
              <a:rPr lang="en-US" sz="2800" b="1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Bellarmine University</a:t>
            </a:r>
          </a:p>
          <a:p>
            <a:pPr algn="ctr"/>
            <a:r>
              <a:rPr lang="en-US" sz="2800" b="1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Cell: 203-627-0374</a:t>
            </a:r>
          </a:p>
          <a:p>
            <a:pPr algn="ctr"/>
            <a:r>
              <a:rPr lang="en-US" sz="2800" b="1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Email: </a:t>
            </a:r>
            <a:r>
              <a:rPr lang="en-US" sz="2800" b="1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  <a:hlinkClick r:id="rId2"/>
              </a:rPr>
              <a:t>awhitley@</a:t>
            </a:r>
            <a:r>
              <a:rPr lang="en-US" sz="2800" b="1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  <a:hlinkClick r:id="rId2"/>
              </a:rPr>
              <a:t>bellarmine.edu</a:t>
            </a:r>
            <a:endParaRPr lang="en-US" sz="2800" b="1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X (formerly Twitter</a:t>
            </a:r>
            <a:r>
              <a:rPr lang="en-US" sz="2800" b="1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): @</a:t>
            </a:r>
            <a:r>
              <a:rPr lang="en-US" sz="2800" b="1" i="0" spc="0" baseline="0" dirty="0" err="1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coachwhitla</a:t>
            </a:r>
            <a:r>
              <a:rPr lang="en-US" sz="2800" b="1" dirty="0" err="1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x</a:t>
            </a:r>
            <a:endParaRPr lang="en-US" sz="2800" b="1" dirty="0">
              <a:solidFill>
                <a:srgbClr val="00205B"/>
              </a:solidFill>
              <a:latin typeface="Acumin Pro" panose="020B0504020202020204" pitchFamily="34" charset="77"/>
              <a:cs typeface="Times New Roman" panose="02020603050405020304" pitchFamily="18" charset="0"/>
            </a:endParaRPr>
          </a:p>
          <a:p>
            <a:pPr algn="ctr"/>
            <a:r>
              <a:rPr lang="en-US" sz="2800" b="1" i="0" spc="0" baseline="0" dirty="0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Instagram: @</a:t>
            </a:r>
            <a:r>
              <a:rPr lang="en-US" sz="2800" b="1" i="0" spc="0" baseline="0" dirty="0" err="1">
                <a:solidFill>
                  <a:srgbClr val="00205B"/>
                </a:solidFill>
                <a:latin typeface="Acumin Pro" panose="020B0504020202020204" pitchFamily="34" charset="77"/>
                <a:cs typeface="Times New Roman" panose="02020603050405020304" pitchFamily="18" charset="0"/>
              </a:rPr>
              <a:t>coachwhitlax</a:t>
            </a:r>
            <a:endParaRPr lang="en-US" sz="2800" b="1" i="0" spc="0" baseline="0" dirty="0">
              <a:solidFill>
                <a:srgbClr val="00205B"/>
              </a:solidFill>
              <a:latin typeface="Acumin Pro" panose="020B0504020202020204" pitchFamily="34" charset="77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B4B95D3-D551-7946-AD49-B9AD6A48B3C9}"/>
              </a:ext>
            </a:extLst>
          </p:cNvPr>
          <p:cNvSpPr txBox="1">
            <a:spLocks/>
          </p:cNvSpPr>
          <p:nvPr/>
        </p:nvSpPr>
        <p:spPr>
          <a:xfrm>
            <a:off x="9267091" y="634462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rgbClr val="C8102E"/>
                </a:solidFill>
                <a:latin typeface="TitlingGothicFB Skyline Medium" panose="0200050802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03BF97-DE55-C44E-9869-226C4486BA16}" type="slidenum">
              <a:rPr lang="en-US" b="1" smtClean="0">
                <a:latin typeface="Alt Gothic Comp ATF Blk" panose="020B0508040502040204" pitchFamily="34" charset="77"/>
              </a:rPr>
              <a:pPr/>
              <a:t>7</a:t>
            </a:fld>
            <a:endParaRPr lang="en-US" b="1">
              <a:latin typeface="Alt Gothic Comp ATF Blk" panose="020B050804050204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1C1E1-F639-4265-5096-3E65083317FD}"/>
              </a:ext>
            </a:extLst>
          </p:cNvPr>
          <p:cNvSpPr txBox="1"/>
          <p:nvPr/>
        </p:nvSpPr>
        <p:spPr>
          <a:xfrm>
            <a:off x="612531" y="445477"/>
            <a:ext cx="573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300" dirty="0">
                <a:solidFill>
                  <a:srgbClr val="00205B"/>
                </a:solidFill>
                <a:latin typeface="Gobold Lowplus" panose="02000500000000000000" pitchFamily="2" charset="0"/>
              </a:rPr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02E96C-A83F-F6DC-1616-9C593EEA3A54}"/>
              </a:ext>
            </a:extLst>
          </p:cNvPr>
          <p:cNvSpPr txBox="1"/>
          <p:nvPr/>
        </p:nvSpPr>
        <p:spPr>
          <a:xfrm rot="16200000">
            <a:off x="9995112" y="4403448"/>
            <a:ext cx="37057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300" baseline="0" dirty="0">
                <a:solidFill>
                  <a:srgbClr val="C8102E"/>
                </a:solidFill>
                <a:latin typeface="Obvia Wide Medium" panose="02000503040000020004" pitchFamily="2" charset="77"/>
              </a:rPr>
              <a:t>Building a Program: What no one tells you</a:t>
            </a:r>
          </a:p>
        </p:txBody>
      </p:sp>
    </p:spTree>
    <p:extLst>
      <p:ext uri="{BB962C8B-B14F-4D97-AF65-F5344CB8AC3E}">
        <p14:creationId xmlns:p14="http://schemas.microsoft.com/office/powerpoint/2010/main" val="211500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L-presentation template  -  Read-Only" id="{DE91F04D-FBF8-7A41-93A4-4DF36803730E}" vid="{ADF2FF83-617B-AB47-9AA5-BFE76B74330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8789A0DFE03488FE857B2D56A0056" ma:contentTypeVersion="19" ma:contentTypeDescription="Create a new document." ma:contentTypeScope="" ma:versionID="9a2b2c8ba320802df7cd31653541eb57">
  <xsd:schema xmlns:xsd="http://www.w3.org/2001/XMLSchema" xmlns:xs="http://www.w3.org/2001/XMLSchema" xmlns:p="http://schemas.microsoft.com/office/2006/metadata/properties" xmlns:ns2="94dffaf9-26c6-4b1a-a0cc-70087853302e" xmlns:ns3="e6105f75-be07-4151-adb6-13fd94c4650c" targetNamespace="http://schemas.microsoft.com/office/2006/metadata/properties" ma:root="true" ma:fieldsID="cd786cafab3abb4610dced1b426c3d52" ns2:_="" ns3:_="">
    <xsd:import namespace="94dffaf9-26c6-4b1a-a0cc-70087853302e"/>
    <xsd:import namespace="e6105f75-be07-4151-adb6-13fd94c46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IncludeinLaxConBundle_x003f_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ffaf9-26c6-4b1a-a0cc-700878533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ncludeinLaxConBundle_x003f_" ma:index="21" nillable="true" ma:displayName="Include in  LaxCon Bundle?" ma:default="1" ma:format="Dropdown" ma:internalName="IncludeinLaxConBundle_x003f_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b26a1b2-d6a7-4698-baa2-dcbee4c751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05f75-be07-4151-adb6-13fd94c465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fd4254d-4f67-4a7b-9398-eea626952c90}" ma:internalName="TaxCatchAll" ma:showField="CatchAllData" ma:web="e6105f75-be07-4151-adb6-13fd94c465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ludeinLaxConBundle_x003f_ xmlns="94dffaf9-26c6-4b1a-a0cc-70087853302e">true</IncludeinLaxConBundle_x003f_>
    <SharedWithUsers xmlns="e6105f75-be07-4151-adb6-13fd94c4650c">
      <UserInfo>
        <DisplayName>Preston Laurent, Eboni</DisplayName>
        <AccountId>87</AccountId>
        <AccountType/>
      </UserInfo>
      <UserInfo>
        <DisplayName>Donovan Dennis</DisplayName>
        <AccountId>117</AccountId>
        <AccountType/>
      </UserInfo>
      <UserInfo>
        <DisplayName>Hughes, Heather</DisplayName>
        <AccountId>108</AccountId>
        <AccountType/>
      </UserInfo>
      <UserInfo>
        <DisplayName>March, Alyssa</DisplayName>
        <AccountId>156</AccountId>
        <AccountType/>
      </UserInfo>
    </SharedWithUsers>
    <TaxCatchAll xmlns="e6105f75-be07-4151-adb6-13fd94c4650c" xsi:nil="true"/>
    <lcf76f155ced4ddcb4097134ff3c332f xmlns="94dffaf9-26c6-4b1a-a0cc-70087853302e">
      <Terms xmlns="http://schemas.microsoft.com/office/infopath/2007/PartnerControls"/>
    </lcf76f155ced4ddcb4097134ff3c332f>
    <_Flow_SignoffStatus xmlns="94dffaf9-26c6-4b1a-a0cc-7008785330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5009A-B2E6-4994-BC46-97B7960D1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ffaf9-26c6-4b1a-a0cc-70087853302e"/>
    <ds:schemaRef ds:uri="e6105f75-be07-4151-adb6-13fd94c465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5E185A-0405-4A20-BECF-0E4BABEC212F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e6105f75-be07-4151-adb6-13fd94c4650c"/>
    <ds:schemaRef ds:uri="http://schemas.microsoft.com/office/infopath/2007/PartnerControls"/>
    <ds:schemaRef ds:uri="http://schemas.openxmlformats.org/package/2006/metadata/core-properties"/>
    <ds:schemaRef ds:uri="94dffaf9-26c6-4b1a-a0cc-70087853302e"/>
  </ds:schemaRefs>
</ds:datastoreItem>
</file>

<file path=customXml/itemProps3.xml><?xml version="1.0" encoding="utf-8"?>
<ds:datastoreItem xmlns:ds="http://schemas.openxmlformats.org/officeDocument/2006/customXml" ds:itemID="{BA57BD7D-1B2A-4460-8BC7-D347C6611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569</Words>
  <Application>Microsoft Office PowerPoint</Application>
  <PresentationFormat>Widescreen</PresentationFormat>
  <Paragraphs>108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Gobold Lowplus</vt:lpstr>
      <vt:lpstr>Obvia Wide Medium</vt:lpstr>
      <vt:lpstr>Alt Gothic Comp ATF Blk</vt:lpstr>
      <vt:lpstr>Azeri Sans</vt:lpstr>
      <vt:lpstr>Arial</vt:lpstr>
      <vt:lpstr>Acumin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Levi, Rich</dc:creator>
  <cp:lastModifiedBy>woody calleri</cp:lastModifiedBy>
  <cp:revision>20</cp:revision>
  <dcterms:created xsi:type="dcterms:W3CDTF">2023-09-06T19:51:36Z</dcterms:created>
  <dcterms:modified xsi:type="dcterms:W3CDTF">2024-01-06T00:02:03Z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0x01010051E8789A0DFE03488FE857B2D56A0056</vt:lpwstr>
  </property>
  <property fmtid="{D5CDD505-2E9C-101B-9397-08002B2CF9AE}" pid="3" name="MediaServiceImageTags">
    <vt:lpwstr/>
  </property>
</Properties>
</file>