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20"/>
  </p:notesMasterIdLst>
  <p:sldIdLst>
    <p:sldId id="256" r:id="rId2"/>
    <p:sldId id="275" r:id="rId3"/>
    <p:sldId id="271" r:id="rId4"/>
    <p:sldId id="270" r:id="rId5"/>
    <p:sldId id="259" r:id="rId6"/>
    <p:sldId id="258" r:id="rId7"/>
    <p:sldId id="269" r:id="rId8"/>
    <p:sldId id="260" r:id="rId9"/>
    <p:sldId id="262" r:id="rId10"/>
    <p:sldId id="272" r:id="rId11"/>
    <p:sldId id="263" r:id="rId12"/>
    <p:sldId id="264" r:id="rId13"/>
    <p:sldId id="265" r:id="rId14"/>
    <p:sldId id="266" r:id="rId15"/>
    <p:sldId id="267" r:id="rId16"/>
    <p:sldId id="268" r:id="rId17"/>
    <p:sldId id="274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9"/>
  </p:normalViewPr>
  <p:slideViewPr>
    <p:cSldViewPr snapToGrid="0">
      <p:cViewPr varScale="1">
        <p:scale>
          <a:sx n="66" d="100"/>
          <a:sy n="66" d="100"/>
        </p:scale>
        <p:origin x="97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E1C76-B2B9-3844-AC52-5EF07FCA759B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9B7E6-916D-F143-A9F5-B095515BB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0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9B7E6-916D-F143-A9F5-B095515BB4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43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A669D64-522A-2744-8875-9DEC5305D19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99C2313-DE7E-574A-B487-6C1635FD6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8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9D64-522A-2744-8875-9DEC5305D19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2313-DE7E-574A-B487-6C1635FD6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A669D64-522A-2744-8875-9DEC5305D19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99C2313-DE7E-574A-B487-6C1635FD6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35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A669D64-522A-2744-8875-9DEC5305D19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99C2313-DE7E-574A-B487-6C1635FD6EB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1732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A669D64-522A-2744-8875-9DEC5305D19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99C2313-DE7E-574A-B487-6C1635FD6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81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9D64-522A-2744-8875-9DEC5305D19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2313-DE7E-574A-B487-6C1635FD6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37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9D64-522A-2744-8875-9DEC5305D19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2313-DE7E-574A-B487-6C1635FD6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69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9D64-522A-2744-8875-9DEC5305D19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2313-DE7E-574A-B487-6C1635FD6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74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A669D64-522A-2744-8875-9DEC5305D19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99C2313-DE7E-574A-B487-6C1635FD6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9D64-522A-2744-8875-9DEC5305D19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2313-DE7E-574A-B487-6C1635FD6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5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A669D64-522A-2744-8875-9DEC5305D19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99C2313-DE7E-574A-B487-6C1635FD6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82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9D64-522A-2744-8875-9DEC5305D19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2313-DE7E-574A-B487-6C1635FD6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4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9D64-522A-2744-8875-9DEC5305D19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2313-DE7E-574A-B487-6C1635FD6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7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9D64-522A-2744-8875-9DEC5305D19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2313-DE7E-574A-B487-6C1635FD6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0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9D64-522A-2744-8875-9DEC5305D19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2313-DE7E-574A-B487-6C1635FD6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9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9D64-522A-2744-8875-9DEC5305D19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2313-DE7E-574A-B487-6C1635FD6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3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9D64-522A-2744-8875-9DEC5305D19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2313-DE7E-574A-B487-6C1635FD6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0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69D64-522A-2744-8875-9DEC5305D19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C2313-DE7E-574A-B487-6C1635FD6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823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C82BB-CE94-610D-F457-E5E6B68C30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BEST CONDITION YOUR ATHLETES FOR SUCCESS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632841-D28C-C2D4-F5B5-4833B50D59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LAWRENCE WYNN JR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89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0B2647B-7111-0300-B84E-1A4C714DAE8A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91978" y="2163033"/>
            <a:ext cx="4956175" cy="4024313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9CE16670-8109-D8DB-0001-DFFD1B91AB2C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882006" y="428978"/>
            <a:ext cx="4576118" cy="1156076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21F927-DF3A-6B0C-E932-64CB58C2D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849" y="169486"/>
            <a:ext cx="4312508" cy="626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28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D0CB0-7588-8C55-5E2D-35B6D1299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STEPS TO CREATING A CONDITIONING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AEFC6-CFC8-DB9E-1C0F-112DBA7E5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1. EXERCISE MODE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2. FREQUENCY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3. INTENSITY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4. DURATION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5. PROGRESSION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127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2D5BA8-0E8C-8FCA-BC3D-8DFF64C1A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MODE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19C9AD-51C7-AA4C-CEDC-8F1FF7C7B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Recommended mode of choice is running</a:t>
            </a:r>
          </a:p>
          <a:p>
            <a:endParaRPr lang="en-US" dirty="0"/>
          </a:p>
          <a:p>
            <a:r>
              <a:rPr lang="en-US" dirty="0"/>
              <a:t>Lacrosse athletes run on foot and should be training as such</a:t>
            </a:r>
          </a:p>
          <a:p>
            <a:endParaRPr lang="en-US" dirty="0"/>
          </a:p>
          <a:p>
            <a:r>
              <a:rPr lang="en-US" dirty="0"/>
              <a:t>Running on a playing field will be the closest way to mimic competitive game-like situations</a:t>
            </a:r>
          </a:p>
          <a:p>
            <a:endParaRPr lang="en-US" dirty="0"/>
          </a:p>
          <a:p>
            <a:r>
              <a:rPr lang="en-US" dirty="0"/>
              <a:t>Other modes of choice are recommended for athletes who are injured or are unable to participate</a:t>
            </a:r>
          </a:p>
        </p:txBody>
      </p:sp>
    </p:spTree>
    <p:extLst>
      <p:ext uri="{BB962C8B-B14F-4D97-AF65-F5344CB8AC3E}">
        <p14:creationId xmlns:p14="http://schemas.microsoft.com/office/powerpoint/2010/main" val="4205532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D8711-E3FA-A794-944B-EE8A54878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CB848-7C3D-A007-04C5-7F440FCCD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Speed and/or agility training 2x/week is more than sufficient to see consistent progress</a:t>
            </a:r>
          </a:p>
          <a:p>
            <a:endParaRPr lang="en-US" dirty="0"/>
          </a:p>
          <a:p>
            <a:r>
              <a:rPr lang="en-US" dirty="0"/>
              <a:t>Conditioning 2-3x/week to build VO2 Max and best prepare your team to last an entire game. </a:t>
            </a:r>
          </a:p>
          <a:p>
            <a:endParaRPr lang="en-US" dirty="0"/>
          </a:p>
          <a:p>
            <a:r>
              <a:rPr lang="en-US" dirty="0"/>
              <a:t>Cardio should be done 3-5x/week to maintain or increase a cardiovascular base. (Practicing at a continuous pace does count as cardio)</a:t>
            </a:r>
          </a:p>
        </p:txBody>
      </p:sp>
    </p:spTree>
    <p:extLst>
      <p:ext uri="{BB962C8B-B14F-4D97-AF65-F5344CB8AC3E}">
        <p14:creationId xmlns:p14="http://schemas.microsoft.com/office/powerpoint/2010/main" val="937625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691D2-4C92-D4A5-18F4-A8D1EAFA9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90F44-F834-C396-6FC9-612E4CD1A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Try to hit all intensities throughout the week. Low for cardio, moderate for conditioning, high for sprint and agility work.</a:t>
            </a:r>
          </a:p>
          <a:p>
            <a:endParaRPr lang="en-US" dirty="0"/>
          </a:p>
          <a:p>
            <a:r>
              <a:rPr lang="en-US" dirty="0"/>
              <a:t>Low Intensity = less than 70% MHR</a:t>
            </a:r>
          </a:p>
          <a:p>
            <a:endParaRPr lang="en-US" dirty="0"/>
          </a:p>
          <a:p>
            <a:r>
              <a:rPr lang="en-US" dirty="0"/>
              <a:t>Moderate Intensity = 70-80% MHR</a:t>
            </a:r>
          </a:p>
          <a:p>
            <a:endParaRPr lang="en-US" dirty="0"/>
          </a:p>
          <a:p>
            <a:r>
              <a:rPr lang="en-US" dirty="0"/>
              <a:t>High Intensity = More than 80% MHR</a:t>
            </a:r>
          </a:p>
        </p:txBody>
      </p:sp>
    </p:spTree>
    <p:extLst>
      <p:ext uri="{BB962C8B-B14F-4D97-AF65-F5344CB8AC3E}">
        <p14:creationId xmlns:p14="http://schemas.microsoft.com/office/powerpoint/2010/main" val="528008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2F1A2-EA1D-FB0B-CE4E-87E104EF7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7A5E6-2DE9-3D39-1162-472918432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Cardio = 20-30 minutes of continuous (at least 10 mins at a time) movement</a:t>
            </a:r>
          </a:p>
          <a:p>
            <a:endParaRPr lang="en-US" dirty="0"/>
          </a:p>
          <a:p>
            <a:r>
              <a:rPr lang="en-US" dirty="0"/>
              <a:t>Conditioning = 5-10 mins/session</a:t>
            </a:r>
          </a:p>
          <a:p>
            <a:endParaRPr lang="en-US" dirty="0"/>
          </a:p>
          <a:p>
            <a:r>
              <a:rPr lang="en-US" dirty="0"/>
              <a:t>Speed = 15-45 min/session</a:t>
            </a:r>
          </a:p>
          <a:p>
            <a:endParaRPr lang="en-US" dirty="0"/>
          </a:p>
          <a:p>
            <a:r>
              <a:rPr lang="en-US" dirty="0"/>
              <a:t>*Dynamic warm up does not count towards timed session</a:t>
            </a:r>
          </a:p>
        </p:txBody>
      </p:sp>
    </p:spTree>
    <p:extLst>
      <p:ext uri="{BB962C8B-B14F-4D97-AF65-F5344CB8AC3E}">
        <p14:creationId xmlns:p14="http://schemas.microsoft.com/office/powerpoint/2010/main" val="2546045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93F0B-4232-8220-F994-1D1E2892D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5A03B-33F3-CD51-E691-C6824256F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Increase total volume slowly over time.</a:t>
            </a:r>
          </a:p>
          <a:p>
            <a:r>
              <a:rPr lang="en-US" dirty="0"/>
              <a:t>Ex.</a:t>
            </a:r>
          </a:p>
          <a:p>
            <a:r>
              <a:rPr lang="en-US" dirty="0"/>
              <a:t>Monday – Pro Agility x4 (80)</a:t>
            </a:r>
          </a:p>
          <a:p>
            <a:r>
              <a:rPr lang="en-US" dirty="0"/>
              <a:t>Tuesday – Gassers 30 yards x4 (120)</a:t>
            </a:r>
          </a:p>
          <a:p>
            <a:r>
              <a:rPr lang="en-US" dirty="0"/>
              <a:t>Wednesday – Rest</a:t>
            </a:r>
          </a:p>
          <a:p>
            <a:r>
              <a:rPr lang="en-US" dirty="0"/>
              <a:t>Thursday – Hill Sprints 20 yards x 3 (60)</a:t>
            </a:r>
          </a:p>
          <a:p>
            <a:r>
              <a:rPr lang="en-US" dirty="0"/>
              <a:t>Friday – 300 yard shuttle (300)</a:t>
            </a:r>
          </a:p>
          <a:p>
            <a:endParaRPr lang="en-US" dirty="0"/>
          </a:p>
          <a:p>
            <a:r>
              <a:rPr lang="en-US" dirty="0"/>
              <a:t>560 yards of total volume for the week. Next weeks volume should not go above 616 yards of total volume.</a:t>
            </a:r>
          </a:p>
          <a:p>
            <a:r>
              <a:rPr lang="en-US" dirty="0"/>
              <a:t>Add volume to where you believe your team is lacking.</a:t>
            </a:r>
          </a:p>
          <a:p>
            <a:r>
              <a:rPr lang="en-US" dirty="0"/>
              <a:t>Don’t increase total volume by more than 10% each week to avoid injury or overtraining</a:t>
            </a:r>
          </a:p>
        </p:txBody>
      </p:sp>
    </p:spTree>
    <p:extLst>
      <p:ext uri="{BB962C8B-B14F-4D97-AF65-F5344CB8AC3E}">
        <p14:creationId xmlns:p14="http://schemas.microsoft.com/office/powerpoint/2010/main" val="3278204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A07BB-F0E4-C086-6EC3-CFE34A553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preferences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70C9F-5FDC-B694-E496-6FF8FFD27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Speed &amp; agility training 2x/week before practice  (after dynamic warm up, while fresh and able to give max effort)</a:t>
            </a:r>
          </a:p>
          <a:p>
            <a:endParaRPr lang="en-US" dirty="0"/>
          </a:p>
          <a:p>
            <a:r>
              <a:rPr lang="en-US" dirty="0"/>
              <a:t>Conditioning 2x/week at the end of practice (do not need to warm up again if done at the end of practice)</a:t>
            </a:r>
          </a:p>
          <a:p>
            <a:endParaRPr lang="en-US" dirty="0"/>
          </a:p>
          <a:p>
            <a:r>
              <a:rPr lang="en-US" dirty="0"/>
              <a:t>Implement at least two 10 min bouts of cardio during each practice (scrimmages or continuous skill sessions)</a:t>
            </a:r>
          </a:p>
          <a:p>
            <a:endParaRPr lang="en-US" dirty="0"/>
          </a:p>
          <a:p>
            <a:r>
              <a:rPr lang="en-US" dirty="0"/>
              <a:t>Focus volume on weaknesses of the team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EF894A-B080-9A67-8BB2-759578759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103" y="0"/>
            <a:ext cx="2100649" cy="210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53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AB62-4F07-8BB5-CCA0-69337AB78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                    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6FB67-79CC-959C-451D-99FA35BD3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Comments or Questions?</a:t>
            </a:r>
          </a:p>
          <a:p>
            <a:pPr algn="ctr"/>
            <a:r>
              <a:rPr lang="en-US" dirty="0"/>
              <a:t>Email: </a:t>
            </a:r>
            <a:r>
              <a:rPr lang="en-US" dirty="0" err="1"/>
              <a:t>wynnl@gilmour.org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909805-B103-FCAA-77FC-E2793357B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032" y="3137451"/>
            <a:ext cx="2828666" cy="321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61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17E17-25F3-EA61-7AAA-23D4BEAC1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766AB-1FD4-0949-7160-5D0DF541E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BS in Exercise Science, University of Akron</a:t>
            </a:r>
          </a:p>
          <a:p>
            <a:endParaRPr lang="en-US" dirty="0"/>
          </a:p>
          <a:p>
            <a:r>
              <a:rPr lang="en-US" dirty="0"/>
              <a:t>National Strength Coaches Association – CSCS (Certified Strength &amp; Conditioning Specialist)</a:t>
            </a:r>
          </a:p>
          <a:p>
            <a:endParaRPr lang="en-US" dirty="0"/>
          </a:p>
          <a:p>
            <a:r>
              <a:rPr lang="en-US" dirty="0"/>
              <a:t>Assistant Strength &amp; Conditioning Coach, Archbishop Hoban, 2015-2021</a:t>
            </a:r>
          </a:p>
          <a:p>
            <a:endParaRPr lang="en-US" dirty="0"/>
          </a:p>
          <a:p>
            <a:r>
              <a:rPr lang="en-US" dirty="0"/>
              <a:t>Director of Strength &amp; Conditioning, Gilmour Academy, 2021-Present</a:t>
            </a:r>
          </a:p>
          <a:p>
            <a:endParaRPr lang="en-US" dirty="0"/>
          </a:p>
          <a:p>
            <a:r>
              <a:rPr lang="en-US" dirty="0"/>
              <a:t>Combined 8 years of strength coach experience training middle school, high school, and personal training collegiate &amp; professional athletes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40609E-230A-E4A3-D30C-D7E10489D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6382"/>
            <a:ext cx="20574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96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782E4-D550-FB84-20A3-E2A2DABF0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DYNAMIC &gt; STATIC WARM UP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8F56FB-1D9E-6234-B8AF-E5894F4BE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you are not implementing a dynamic warm up with your athletes prior to practice or running you are doing them a disservice.</a:t>
            </a:r>
          </a:p>
          <a:p>
            <a:endParaRPr lang="en-US" dirty="0"/>
          </a:p>
          <a:p>
            <a:r>
              <a:rPr lang="en-US" dirty="0"/>
              <a:t>A 5-10 minute dynamic warm up will help prepare your athlete’s bodies for the intensity of whatever activity they are going to do that day.</a:t>
            </a:r>
          </a:p>
          <a:p>
            <a:endParaRPr lang="en-US" dirty="0"/>
          </a:p>
          <a:p>
            <a:r>
              <a:rPr lang="en-US" dirty="0"/>
              <a:t>A lot of coaches that have an old school approach and static stretch before high intense activity. Every coach has their preferences but I believe it is best reserved for after practice to increase flexibility and jump start the recovery process.</a:t>
            </a:r>
          </a:p>
        </p:txBody>
      </p:sp>
    </p:spTree>
    <p:extLst>
      <p:ext uri="{BB962C8B-B14F-4D97-AF65-F5344CB8AC3E}">
        <p14:creationId xmlns:p14="http://schemas.microsoft.com/office/powerpoint/2010/main" val="3285094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D766A-1058-861D-715E-17AACD34C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DYNAMIC WARM-UP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B25CD-F1E5-6BF6-7A32-9C19642CCF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Slow Pace Warm Up Exercises</a:t>
            </a:r>
          </a:p>
          <a:p>
            <a:pPr algn="ctr"/>
            <a:r>
              <a:rPr lang="en-US" dirty="0"/>
              <a:t>Lunges</a:t>
            </a:r>
          </a:p>
          <a:p>
            <a:pPr algn="ctr"/>
            <a:r>
              <a:rPr lang="en-US" dirty="0"/>
              <a:t>Straight Leg Kicks</a:t>
            </a:r>
          </a:p>
          <a:p>
            <a:pPr algn="ctr"/>
            <a:r>
              <a:rPr lang="en-US" dirty="0"/>
              <a:t>RDL Walk</a:t>
            </a:r>
          </a:p>
          <a:p>
            <a:pPr algn="ctr"/>
            <a:r>
              <a:rPr lang="en-US" dirty="0"/>
              <a:t>Knee Tuck</a:t>
            </a:r>
          </a:p>
          <a:p>
            <a:pPr algn="ctr"/>
            <a:r>
              <a:rPr lang="en-US" dirty="0"/>
              <a:t>Quad Pull</a:t>
            </a:r>
          </a:p>
          <a:p>
            <a:pPr algn="ctr"/>
            <a:r>
              <a:rPr lang="en-US" dirty="0"/>
              <a:t>Crossover Groin Stretch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A0D3F4-2176-1F69-9FF0-1A24D78ED1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Fast Pace Warm Up Exercises</a:t>
            </a:r>
          </a:p>
          <a:p>
            <a:pPr algn="ctr"/>
            <a:r>
              <a:rPr lang="en-US" dirty="0"/>
              <a:t>High knees</a:t>
            </a:r>
          </a:p>
          <a:p>
            <a:pPr algn="ctr"/>
            <a:r>
              <a:rPr lang="en-US" dirty="0"/>
              <a:t>Butt kicks</a:t>
            </a:r>
          </a:p>
          <a:p>
            <a:pPr algn="ctr"/>
            <a:r>
              <a:rPr lang="en-US" dirty="0"/>
              <a:t>Side shuffle</a:t>
            </a:r>
          </a:p>
          <a:p>
            <a:pPr algn="ctr"/>
            <a:r>
              <a:rPr lang="en-US" dirty="0"/>
              <a:t>Carioca</a:t>
            </a:r>
          </a:p>
          <a:p>
            <a:pPr algn="ctr"/>
            <a:r>
              <a:rPr lang="en-US" dirty="0"/>
              <a:t>Back Pedal</a:t>
            </a:r>
          </a:p>
          <a:p>
            <a:pPr algn="ctr"/>
            <a:r>
              <a:rPr lang="en-US" dirty="0"/>
              <a:t>Short Burst</a:t>
            </a:r>
          </a:p>
        </p:txBody>
      </p:sp>
    </p:spTree>
    <p:extLst>
      <p:ext uri="{BB962C8B-B14F-4D97-AF65-F5344CB8AC3E}">
        <p14:creationId xmlns:p14="http://schemas.microsoft.com/office/powerpoint/2010/main" val="1276660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A9034-8083-CBBD-E266-69D2350E4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TRAINING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233CD-946F-DC24-222A-9BCAFA5188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Ask yourself these questions:</a:t>
            </a:r>
          </a:p>
          <a:p>
            <a:r>
              <a:rPr lang="en-US" dirty="0"/>
              <a:t>What is your goal with conditioning?</a:t>
            </a:r>
          </a:p>
          <a:p>
            <a:r>
              <a:rPr lang="en-US" dirty="0"/>
              <a:t>Is this making my team better?</a:t>
            </a:r>
          </a:p>
          <a:p>
            <a:r>
              <a:rPr lang="en-US" dirty="0"/>
              <a:t>Coaches should avoid using conditioning as a punishment or a way to teach mental toughness </a:t>
            </a:r>
          </a:p>
          <a:p>
            <a:r>
              <a:rPr lang="en-US" dirty="0"/>
              <a:t>This is the quickest route to injuring athletes or creating a negative environment that your team won’t want to be apart of.</a:t>
            </a:r>
          </a:p>
          <a:p>
            <a:r>
              <a:rPr lang="en-US" dirty="0"/>
              <a:t>Everything you do as a coach should have a purpose and a goal attached to it.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62E0CD-595F-0725-B73D-20FF76A5B4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057401"/>
            <a:ext cx="5334000" cy="3873842"/>
          </a:xfrm>
        </p:spPr>
      </p:pic>
    </p:spTree>
    <p:extLst>
      <p:ext uri="{BB962C8B-B14F-4D97-AF65-F5344CB8AC3E}">
        <p14:creationId xmlns:p14="http://schemas.microsoft.com/office/powerpoint/2010/main" val="2780976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A01E9-BF73-0CE2-A6C0-4C71C4C69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CARDIO VS. CONDITIONING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D9D12-350C-011A-0B99-CCDB21E15B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US" dirty="0"/>
              <a:t>CARDIO</a:t>
            </a:r>
          </a:p>
          <a:p>
            <a:pPr algn="ctr"/>
            <a:r>
              <a:rPr lang="en-US" dirty="0"/>
              <a:t>10+ min bouts</a:t>
            </a:r>
          </a:p>
          <a:p>
            <a:pPr algn="ctr"/>
            <a:r>
              <a:rPr lang="en-US" dirty="0"/>
              <a:t>Low intensity (Zone 2-3)</a:t>
            </a:r>
          </a:p>
          <a:p>
            <a:pPr algn="ctr"/>
            <a:r>
              <a:rPr lang="en-US" dirty="0"/>
              <a:t>Continuous &amp; Steady State</a:t>
            </a:r>
          </a:p>
          <a:p>
            <a:pPr algn="ctr"/>
            <a:r>
              <a:rPr lang="en-US" dirty="0"/>
              <a:t>Builds cardiovascular base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C1A633-6798-9D59-0DC6-0A1A875CFA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dirty="0"/>
              <a:t>CONDITIONING</a:t>
            </a:r>
          </a:p>
          <a:p>
            <a:pPr lvl="1" algn="ctr"/>
            <a:r>
              <a:rPr lang="en-US" dirty="0"/>
              <a:t>&lt;10 min bouts</a:t>
            </a:r>
          </a:p>
          <a:p>
            <a:pPr lvl="1" algn="ctr"/>
            <a:r>
              <a:rPr lang="en-US" dirty="0"/>
              <a:t>High Intensity (Zone 3-5)</a:t>
            </a:r>
          </a:p>
          <a:p>
            <a:pPr lvl="1" algn="ctr"/>
            <a:r>
              <a:rPr lang="en-US" dirty="0"/>
              <a:t>Interval (work/rest periods)</a:t>
            </a:r>
          </a:p>
          <a:p>
            <a:pPr lvl="1" algn="ctr"/>
            <a:r>
              <a:rPr lang="en-US" dirty="0"/>
              <a:t>Builds VO2 Max</a:t>
            </a:r>
          </a:p>
          <a:p>
            <a:pPr lvl="1" algn="ctr"/>
            <a:r>
              <a:rPr lang="en-US" dirty="0"/>
              <a:t>15-30 mins/week</a:t>
            </a:r>
          </a:p>
        </p:txBody>
      </p:sp>
    </p:spTree>
    <p:extLst>
      <p:ext uri="{BB962C8B-B14F-4D97-AF65-F5344CB8AC3E}">
        <p14:creationId xmlns:p14="http://schemas.microsoft.com/office/powerpoint/2010/main" val="214049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A532F-CD5F-503A-2A05-F349402C6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TRAINING ZONES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EEDA9-910C-AA87-8857-5A976D9B45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ZONE 1 (50-60% MAX HR) Casual walking pace. Not a lot of aerobic adaptations but good for hitting daily activity goals.</a:t>
            </a:r>
          </a:p>
          <a:p>
            <a:r>
              <a:rPr lang="en-US" dirty="0"/>
              <a:t>ZONE 2 (60-70% MAX HR) is a good general aerobic training target zone for long runs.</a:t>
            </a:r>
          </a:p>
          <a:p>
            <a:r>
              <a:rPr lang="en-US" dirty="0"/>
              <a:t>ZONE 3 (70-80% MAX HR) Lactate threshold for the average person. Well trained athletes can reach closer to 85%. A good moderate intensity for mid-distance runs.</a:t>
            </a:r>
          </a:p>
          <a:p>
            <a:r>
              <a:rPr lang="en-US" dirty="0"/>
              <a:t>ZONE 4 (80-90% MAX HR) Fairly anaerobic. Great for longer intervals. Ex. 3 min hard run followed by 3 min walk</a:t>
            </a:r>
          </a:p>
          <a:p>
            <a:r>
              <a:rPr lang="en-US" dirty="0"/>
              <a:t>ZONE 5 (90-100%) this is very high intensity. Great for shot duration HITT training. Ex. 25 second sprint followed by 1:35 rest.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D22397F-16AE-9B51-A399-9BC3001E61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00800" y="2194559"/>
            <a:ext cx="4876800" cy="3440122"/>
          </a:xfrm>
        </p:spPr>
      </p:pic>
    </p:spTree>
    <p:extLst>
      <p:ext uri="{BB962C8B-B14F-4D97-AF65-F5344CB8AC3E}">
        <p14:creationId xmlns:p14="http://schemas.microsoft.com/office/powerpoint/2010/main" val="3608029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0352B-5A07-AF1B-A6CF-AD17D81BC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 TO REST INTERVALS FOR CONDITIONING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07DA94B-C8C6-1BCE-4C9B-A0B05382BEA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7125416"/>
              </p:ext>
            </p:extLst>
          </p:nvPr>
        </p:nvGraphicFramePr>
        <p:xfrm>
          <a:off x="685800" y="2193925"/>
          <a:ext cx="5334000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000">
                  <a:extLst>
                    <a:ext uri="{9D8B030D-6E8A-4147-A177-3AD203B41FA5}">
                      <a16:colId xmlns:a16="http://schemas.microsoft.com/office/drawing/2014/main" val="2502659048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931015771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877280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WORK INTERVAL</a:t>
                      </a:r>
                    </a:p>
                  </a:txBody>
                  <a:tcPr marL="94129" marR="94129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ENERGY SYSTEM USED</a:t>
                      </a:r>
                    </a:p>
                  </a:txBody>
                  <a:tcPr marL="94129" marR="94129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WORK/REST RATIO</a:t>
                      </a:r>
                    </a:p>
                  </a:txBody>
                  <a:tcPr marL="94129" marR="94129"/>
                </a:tc>
                <a:extLst>
                  <a:ext uri="{0D108BD9-81ED-4DB2-BD59-A6C34878D82A}">
                    <a16:rowId xmlns:a16="http://schemas.microsoft.com/office/drawing/2014/main" val="4229549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5-10 SECONDS</a:t>
                      </a:r>
                    </a:p>
                  </a:txBody>
                  <a:tcPr marL="94129" marR="94129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PHOSPHAGEN SYSTEM</a:t>
                      </a:r>
                    </a:p>
                  </a:txBody>
                  <a:tcPr marL="94129" marR="94129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1:12 – 1:20</a:t>
                      </a:r>
                    </a:p>
                  </a:txBody>
                  <a:tcPr marL="94129" marR="94129"/>
                </a:tc>
                <a:extLst>
                  <a:ext uri="{0D108BD9-81ED-4DB2-BD59-A6C34878D82A}">
                    <a16:rowId xmlns:a16="http://schemas.microsoft.com/office/drawing/2014/main" val="3734023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15-30 SECONDS</a:t>
                      </a:r>
                    </a:p>
                  </a:txBody>
                  <a:tcPr marL="94129" marR="94129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FAST GLYCOLYSIS</a:t>
                      </a:r>
                    </a:p>
                  </a:txBody>
                  <a:tcPr marL="94129" marR="94129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1:3 – 1:5</a:t>
                      </a:r>
                    </a:p>
                  </a:txBody>
                  <a:tcPr marL="94129" marR="94129"/>
                </a:tc>
                <a:extLst>
                  <a:ext uri="{0D108BD9-81ED-4DB2-BD59-A6C34878D82A}">
                    <a16:rowId xmlns:a16="http://schemas.microsoft.com/office/drawing/2014/main" val="1949184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1-3 MINUTES</a:t>
                      </a:r>
                    </a:p>
                  </a:txBody>
                  <a:tcPr marL="94129" marR="94129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FAST GLYCOLYSIS / OXIDATIVE</a:t>
                      </a:r>
                    </a:p>
                  </a:txBody>
                  <a:tcPr marL="94129" marR="94129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1:3 – 1:4</a:t>
                      </a:r>
                    </a:p>
                  </a:txBody>
                  <a:tcPr marL="94129" marR="94129"/>
                </a:tc>
                <a:extLst>
                  <a:ext uri="{0D108BD9-81ED-4DB2-BD59-A6C34878D82A}">
                    <a16:rowId xmlns:a16="http://schemas.microsoft.com/office/drawing/2014/main" val="2853785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&gt; 3 MINUTES</a:t>
                      </a:r>
                    </a:p>
                  </a:txBody>
                  <a:tcPr marL="94129" marR="94129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OXIDATIVE</a:t>
                      </a:r>
                    </a:p>
                  </a:txBody>
                  <a:tcPr marL="94129" marR="94129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1:1 – 1:3</a:t>
                      </a:r>
                    </a:p>
                  </a:txBody>
                  <a:tcPr marL="94129" marR="94129"/>
                </a:tc>
                <a:extLst>
                  <a:ext uri="{0D108BD9-81ED-4DB2-BD59-A6C34878D82A}">
                    <a16:rowId xmlns:a16="http://schemas.microsoft.com/office/drawing/2014/main" val="929499037"/>
                  </a:ext>
                </a:extLst>
              </a:tr>
            </a:tbl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0A18A8-1D3C-BF2F-A30F-AEA9D3036F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Speed Training: target about 1 min of rest per 10 meters of top speed work</a:t>
            </a:r>
          </a:p>
          <a:p>
            <a:endParaRPr lang="en-US" dirty="0"/>
          </a:p>
          <a:p>
            <a:r>
              <a:rPr lang="en-US" dirty="0"/>
              <a:t>Conditioning: work to rest ratio of 1:12-1:20. 10 seconds of work with 2-3:20  of rest</a:t>
            </a:r>
          </a:p>
        </p:txBody>
      </p:sp>
    </p:spTree>
    <p:extLst>
      <p:ext uri="{BB962C8B-B14F-4D97-AF65-F5344CB8AC3E}">
        <p14:creationId xmlns:p14="http://schemas.microsoft.com/office/powerpoint/2010/main" val="1423924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08E03-DAE8-93CD-5732-363781B9F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TESTING TO TRACK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18040-AA04-9437-5F1F-3BC6293675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FLYING 30’s – good test for straight ahead speed and acceleration</a:t>
            </a:r>
          </a:p>
          <a:p>
            <a:endParaRPr lang="en-US" dirty="0"/>
          </a:p>
          <a:p>
            <a:r>
              <a:rPr lang="en-US" dirty="0"/>
              <a:t>PRO AGILITY – good test for change of direction</a:t>
            </a:r>
          </a:p>
          <a:p>
            <a:endParaRPr lang="en-US" dirty="0"/>
          </a:p>
          <a:p>
            <a:r>
              <a:rPr lang="en-US" dirty="0"/>
              <a:t>300 YD SHUTTLE – good test for endurance and change of pace speed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B078E9-5769-F967-646C-57ED96191E9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It is a good idea to test regularly  (4-6 weeks) in order to track progress of your athletes and help motivate them through competition, desire to improve their own numbers, and adherence to the validity of your program.</a:t>
            </a:r>
          </a:p>
        </p:txBody>
      </p:sp>
    </p:spTree>
    <p:extLst>
      <p:ext uri="{BB962C8B-B14F-4D97-AF65-F5344CB8AC3E}">
        <p14:creationId xmlns:p14="http://schemas.microsoft.com/office/powerpoint/2010/main" val="264614369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{0BEBC573-3D23-954E-A66F-F028E8D56244}tf10001079</Template>
  <TotalTime>347</TotalTime>
  <Words>1038</Words>
  <Application>Microsoft Office PowerPoint</Application>
  <PresentationFormat>Widescreen</PresentationFormat>
  <Paragraphs>148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Century Gothic</vt:lpstr>
      <vt:lpstr>Vapor Trail</vt:lpstr>
      <vt:lpstr>HOW TO BEST CONDITION YOUR ATHLETES FOR SUCCESS</vt:lpstr>
      <vt:lpstr>Brief background</vt:lpstr>
      <vt:lpstr>DYNAMIC &gt; STATIC WARM UP</vt:lpstr>
      <vt:lpstr>DYNAMIC WARM-UP</vt:lpstr>
      <vt:lpstr>TRAINING GOALS</vt:lpstr>
      <vt:lpstr>CARDIO VS. CONDITIONING</vt:lpstr>
      <vt:lpstr>TRAINING ZONES</vt:lpstr>
      <vt:lpstr>WORK TO REST INTERVALS FOR CONDITIONING</vt:lpstr>
      <vt:lpstr>TESTING TO TRACK PROGRESS</vt:lpstr>
      <vt:lpstr>PowerPoint Presentation</vt:lpstr>
      <vt:lpstr>STEPS TO CREATING A CONDITIONING PROGRAM</vt:lpstr>
      <vt:lpstr>EXERCISE MODE</vt:lpstr>
      <vt:lpstr>FREQUENCY</vt:lpstr>
      <vt:lpstr>INTENSITY</vt:lpstr>
      <vt:lpstr>DURATION</vt:lpstr>
      <vt:lpstr>PROGRESSION</vt:lpstr>
      <vt:lpstr>Personal preferences</vt:lpstr>
      <vt:lpstr>                    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BEST CONDITION YOUR ATHLETES FOR SUCCESS</dc:title>
  <dc:creator>Lawrence Wynn Jr</dc:creator>
  <cp:lastModifiedBy>woody calleri</cp:lastModifiedBy>
  <cp:revision>7</cp:revision>
  <dcterms:created xsi:type="dcterms:W3CDTF">2023-12-31T21:05:43Z</dcterms:created>
  <dcterms:modified xsi:type="dcterms:W3CDTF">2024-01-06T00:02:39Z</dcterms:modified>
</cp:coreProperties>
</file>