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embeddedFontLst>
    <p:embeddedFont>
      <p:font typeface="Impact" panose="020B0806030902050204" pitchFamily="34" charset="0"/>
      <p:regular r:id="rId33"/>
    </p:embeddedFont>
    <p:embeddedFont>
      <p:font typeface="Libre Franklin" pitchFamily="2" charset="0"/>
      <p:regular r:id="rId34"/>
      <p:bold r:id="rId35"/>
      <p:italic r:id="rId36"/>
      <p:boldItalic r:id="rId37"/>
    </p:embeddedFont>
    <p:embeddedFont>
      <p:font typeface="Lobster" panose="00000500000000000000" pitchFamily="2" charset="0"/>
      <p:regular r:id="rId38"/>
    </p:embeddedFont>
    <p:embeddedFont>
      <p:font typeface="Pacifico" panose="00000500000000000000" pitchFamily="2" charset="0"/>
      <p:regular r:id="rId39"/>
    </p:embeddedFont>
    <p:embeddedFont>
      <p:font typeface="Playfair Display Black" panose="00000A00000000000000" pitchFamily="2" charset="0"/>
      <p:bold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jpYo3DSTsQU0HIb/hQIjYLWt13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8" name="Google Shape;1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63dc93b19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263dc93b19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4" name="Google Shape;2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63dc93b19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263dc93b19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7" name="Google Shape;3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64ebd798a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264ebd798a1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63dc93b19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263dc93b19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63dc93b1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263dc93b1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63dc93b19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263dc93b19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3dc93b19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g263dc93b19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6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300" cy="20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00" cy="10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80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8" name="Google Shape;18;p26"/>
          <p:cNvGrpSpPr/>
          <p:nvPr/>
        </p:nvGrpSpPr>
        <p:grpSpPr>
          <a:xfrm>
            <a:off x="752846" y="744457"/>
            <a:ext cx="10674141" cy="5349695"/>
            <a:chOff x="752846" y="744457"/>
            <a:chExt cx="10674141" cy="5349695"/>
          </a:xfrm>
        </p:grpSpPr>
        <p:sp>
          <p:nvSpPr>
            <p:cNvPr id="19" name="Google Shape;19;p26"/>
            <p:cNvSpPr/>
            <p:nvPr/>
          </p:nvSpPr>
          <p:spPr>
            <a:xfrm>
              <a:off x="8151962" y="1685652"/>
              <a:ext cx="3275025" cy="4408500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0" name="Google Shape;20;p26"/>
            <p:cNvSpPr/>
            <p:nvPr/>
          </p:nvSpPr>
          <p:spPr>
            <a:xfrm rot="10800000">
              <a:off x="752846" y="744457"/>
              <a:ext cx="3275680" cy="4408500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body" idx="1"/>
          </p:nvPr>
        </p:nvSpPr>
        <p:spPr>
          <a:xfrm rot="5400000">
            <a:off x="4386300" y="-719175"/>
            <a:ext cx="3571800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8"/>
          <p:cNvSpPr txBox="1">
            <a:spLocks noGrp="1"/>
          </p:cNvSpPr>
          <p:nvPr>
            <p:ph type="title"/>
          </p:nvPr>
        </p:nvSpPr>
        <p:spPr>
          <a:xfrm rot="5400000">
            <a:off x="7757927" y="2462856"/>
            <a:ext cx="5243100" cy="15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8"/>
          <p:cNvSpPr txBox="1">
            <a:spLocks noGrp="1"/>
          </p:cNvSpPr>
          <p:nvPr>
            <p:ph type="body" idx="1"/>
          </p:nvPr>
        </p:nvSpPr>
        <p:spPr>
          <a:xfrm rot="5400000">
            <a:off x="2839941" y="-844044"/>
            <a:ext cx="5243100" cy="81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Libre Franklin"/>
              <a:buNone/>
              <a:defRPr sz="7200" cap="none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28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9" title="Background Shape"/>
          <p:cNvSpPr/>
          <p:nvPr/>
        </p:nvSpPr>
        <p:spPr>
          <a:xfrm>
            <a:off x="0" y="376"/>
            <a:ext cx="5303400" cy="6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600" cy="21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60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29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600" cy="30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29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 title="Background Shape"/>
          <p:cNvSpPr/>
          <p:nvPr/>
        </p:nvSpPr>
        <p:spPr>
          <a:xfrm>
            <a:off x="0" y="376"/>
            <a:ext cx="5303400" cy="6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600" cy="21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200" cy="5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600" cy="30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32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6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25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30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6uFbjnkwa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>
            <a:off x="2981750" y="3755125"/>
            <a:ext cx="6997800" cy="1485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7" name="Google Shape;107;p2"/>
          <p:cNvSpPr txBox="1">
            <a:spLocks noGrp="1"/>
          </p:cNvSpPr>
          <p:nvPr>
            <p:ph type="title"/>
          </p:nvPr>
        </p:nvSpPr>
        <p:spPr>
          <a:xfrm>
            <a:off x="726900" y="1241775"/>
            <a:ext cx="114651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ct val="49541"/>
              <a:buNone/>
            </a:pPr>
            <a:r>
              <a:rPr lang="en-US" sz="3633" b="1"/>
              <a:t>the psychology of</a:t>
            </a:r>
            <a:endParaRPr sz="3633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 sz="7300" b="1"/>
              <a:t>Building &amp; Being</a:t>
            </a:r>
            <a:endParaRPr sz="730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 sz="7300" b="1"/>
              <a:t>Great Teammates</a:t>
            </a:r>
            <a:endParaRPr sz="7300" b="1"/>
          </a:p>
        </p:txBody>
      </p:sp>
      <p:sp>
        <p:nvSpPr>
          <p:cNvPr id="108" name="Google Shape;108;p2"/>
          <p:cNvSpPr txBox="1"/>
          <p:nvPr/>
        </p:nvSpPr>
        <p:spPr>
          <a:xfrm>
            <a:off x="3775950" y="3773775"/>
            <a:ext cx="53670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ADAM STEWART</a:t>
            </a:r>
            <a:endParaRPr sz="31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Founder: the GR8 TM8 project</a:t>
            </a:r>
            <a:endParaRPr sz="2600" i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adam@gr8tm8.com</a:t>
            </a:r>
            <a:endParaRPr sz="2600" i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6313" y="5846363"/>
            <a:ext cx="2087301" cy="91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 txBox="1"/>
          <p:nvPr/>
        </p:nvSpPr>
        <p:spPr>
          <a:xfrm>
            <a:off x="10427588" y="5749800"/>
            <a:ext cx="556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6000" b="1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+</a:t>
            </a:r>
            <a:endParaRPr sz="6000" b="1" i="0" u="none" strike="noStrike" cap="none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11" name="Google Shape;1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8388" y="5782105"/>
            <a:ext cx="1043601" cy="104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 txBox="1">
            <a:spLocks noGrp="1"/>
          </p:cNvSpPr>
          <p:nvPr>
            <p:ph type="title"/>
          </p:nvPr>
        </p:nvSpPr>
        <p:spPr>
          <a:xfrm>
            <a:off x="765025" y="2286010"/>
            <a:ext cx="96129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sz="10500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TRUST?</a:t>
            </a:r>
            <a:endParaRPr sz="10500">
              <a:solidFill>
                <a:schemeClr val="lt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marL="0" lvl="0" indent="0" algn="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sz="7800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who, when, why…</a:t>
            </a:r>
            <a:endParaRPr sz="7800">
              <a:solidFill>
                <a:schemeClr val="lt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endParaRPr/>
          </a:p>
        </p:txBody>
      </p:sp>
      <p:sp>
        <p:nvSpPr>
          <p:cNvPr id="176" name="Google Shape;176;p8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177" name="Google Shape;17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2050" y="-169900"/>
            <a:ext cx="12494051" cy="702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E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7488" y="206363"/>
            <a:ext cx="6657025" cy="64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3738" y="1779000"/>
            <a:ext cx="5631525" cy="271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9" name="Google Shape;189;p9"/>
          <p:cNvSpPr txBox="1">
            <a:spLocks noGrp="1"/>
          </p:cNvSpPr>
          <p:nvPr>
            <p:ph type="title"/>
          </p:nvPr>
        </p:nvSpPr>
        <p:spPr>
          <a:xfrm>
            <a:off x="4681862" y="239625"/>
            <a:ext cx="74553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100" b="1">
                <a:latin typeface="Times New Roman"/>
                <a:ea typeface="Times New Roman"/>
                <a:cs typeface="Times New Roman"/>
                <a:sym typeface="Times New Roman"/>
              </a:rPr>
              <a:t>Trust &amp; Connection in the modern world…</a:t>
            </a:r>
            <a:endParaRPr sz="41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p9"/>
          <p:cNvSpPr/>
          <p:nvPr/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56111" y="5743575"/>
            <a:ext cx="894587" cy="88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51025"/>
            <a:ext cx="6222750" cy="713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51025"/>
            <a:ext cx="6071174" cy="700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175" y="2500250"/>
            <a:ext cx="6165225" cy="29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9"/>
          <p:cNvSpPr txBox="1"/>
          <p:nvPr/>
        </p:nvSpPr>
        <p:spPr>
          <a:xfrm rot="-900183">
            <a:off x="6976702" y="2710083"/>
            <a:ext cx="3941353" cy="69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IDEA CURRENTLY</a:t>
            </a:r>
            <a:endParaRPr sz="33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11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01" name="Google Shape;201;p11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11"/>
          <p:cNvSpPr/>
          <p:nvPr/>
        </p:nvSpPr>
        <p:spPr>
          <a:xfrm>
            <a:off x="0" y="0"/>
            <a:ext cx="12192000" cy="7163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04" name="Google Shape;20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"/>
          <p:cNvSpPr txBox="1">
            <a:spLocks noGrp="1"/>
          </p:cNvSpPr>
          <p:nvPr>
            <p:ph type="title"/>
          </p:nvPr>
        </p:nvSpPr>
        <p:spPr>
          <a:xfrm>
            <a:off x="811625" y="2171710"/>
            <a:ext cx="96129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sz="5900"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How Do We Create an Environment for </a:t>
            </a:r>
            <a:endParaRPr sz="5900"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marL="0" lvl="0" indent="0" algn="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sz="5900"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Failure, Trust &amp; Sustainable Success?</a:t>
            </a:r>
            <a:endParaRPr sz="5900"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63dc93b19a_0_2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15" name="Google Shape;215;g263dc93b19a_0_26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16" name="Google Shape;216;g263dc93b19a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4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22" name="Google Shape;222;p14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8154173" y="1662150"/>
            <a:ext cx="3844200" cy="3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ibre Franklin"/>
              <a:buNone/>
            </a:pPr>
            <a:r>
              <a:rPr lang="en-US" sz="6000" b="1"/>
              <a:t>HOW DO WE MANAGE IT?</a:t>
            </a:r>
            <a:endParaRPr/>
          </a:p>
        </p:txBody>
      </p:sp>
      <p:sp>
        <p:nvSpPr>
          <p:cNvPr id="226" name="Google Shape;226;p14"/>
          <p:cNvSpPr/>
          <p:nvPr/>
        </p:nvSpPr>
        <p:spPr>
          <a:xfrm rot="10800000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 extrusionOk="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4"/>
          <p:cNvSpPr/>
          <p:nvPr/>
        </p:nvSpPr>
        <p:spPr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 extrusionOk="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14" descr="3d Sad Upset Frustrated Man Stock Illustration - Illustration of problems,  pressure: 14631659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04508" y="1340841"/>
            <a:ext cx="4808252" cy="4375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5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34" name="Google Shape;234;p15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5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6" name="Google Shape;236;p15" descr="The Tipping Point: When Morals Fail | Performance Management Counsel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0599" b="14386"/>
          <a:stretch/>
        </p:blipFill>
        <p:spPr>
          <a:xfrm>
            <a:off x="20" y="10"/>
            <a:ext cx="12191980" cy="685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5"/>
          <p:cNvSpPr/>
          <p:nvPr/>
        </p:nvSpPr>
        <p:spPr>
          <a:xfrm>
            <a:off x="-258" y="0"/>
            <a:ext cx="12192000" cy="6858000"/>
          </a:xfrm>
          <a:prstGeom prst="rect">
            <a:avLst/>
          </a:prstGeom>
          <a:gradFill>
            <a:gsLst>
              <a:gs pos="0">
                <a:srgbClr val="242852">
                  <a:alpha val="69019"/>
                </a:srgbClr>
              </a:gs>
              <a:gs pos="20000">
                <a:srgbClr val="242852">
                  <a:alpha val="69019"/>
                </a:srgbClr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8" name="Google Shape;238;p15"/>
          <p:cNvSpPr/>
          <p:nvPr/>
        </p:nvSpPr>
        <p:spPr>
          <a:xfrm rot="10800000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 extrusionOk="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5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 extrusionOk="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/>
          </p:nvPr>
        </p:nvSpPr>
        <p:spPr>
          <a:xfrm>
            <a:off x="1909266" y="3108779"/>
            <a:ext cx="8361300" cy="20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Times New Roman"/>
              <a:buNone/>
            </a:pPr>
            <a:r>
              <a:rPr lang="en-US" sz="7200" b="1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IS AN “I” IN TEAM</a:t>
            </a:r>
            <a:endParaRPr sz="7200" b="1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10579"/>
              <a:buFont typeface="Times New Roman"/>
              <a:buNone/>
            </a:pPr>
            <a:endParaRPr sz="6511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 txBox="1"/>
          <p:nvPr/>
        </p:nvSpPr>
        <p:spPr>
          <a:xfrm>
            <a:off x="1143000" y="457200"/>
            <a:ext cx="3570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60,000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6"/>
          <p:cNvSpPr txBox="1"/>
          <p:nvPr/>
        </p:nvSpPr>
        <p:spPr>
          <a:xfrm>
            <a:off x="4713208" y="800100"/>
            <a:ext cx="5982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0" i="0" u="none" strike="noStrike" cap="none">
                <a:solidFill>
                  <a:srgbClr val="0E57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thoughts per 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6"/>
          <p:cNvSpPr txBox="1"/>
          <p:nvPr/>
        </p:nvSpPr>
        <p:spPr>
          <a:xfrm>
            <a:off x="1143000" y="2346930"/>
            <a:ext cx="3570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41.6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6"/>
          <p:cNvSpPr txBox="1"/>
          <p:nvPr/>
        </p:nvSpPr>
        <p:spPr>
          <a:xfrm>
            <a:off x="4713308" y="2670172"/>
            <a:ext cx="6205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E57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thoughts per minute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6"/>
          <p:cNvSpPr txBox="1"/>
          <p:nvPr/>
        </p:nvSpPr>
        <p:spPr>
          <a:xfrm>
            <a:off x="1143000" y="3994516"/>
            <a:ext cx="3570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XX%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6"/>
          <p:cNvSpPr txBox="1"/>
          <p:nvPr/>
        </p:nvSpPr>
        <p:spPr>
          <a:xfrm>
            <a:off x="4713208" y="4337416"/>
            <a:ext cx="7633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0" i="0" u="none" strike="noStrike" cap="none">
                <a:solidFill>
                  <a:srgbClr val="0E57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thoughts are negative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6111" y="5743575"/>
            <a:ext cx="894587" cy="881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84646">
            <a:off x="2707500" y="2779900"/>
            <a:ext cx="1572325" cy="20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97775">
            <a:off x="7786425" y="-127526"/>
            <a:ext cx="1561943" cy="23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525" y="2886300"/>
            <a:ext cx="1850050" cy="274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77250" y="2071875"/>
            <a:ext cx="2514599" cy="23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5900" y="304670"/>
            <a:ext cx="3206925" cy="263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968997">
            <a:off x="9421738" y="2897013"/>
            <a:ext cx="3031599" cy="4066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>
            <a:spLocks noGrp="1"/>
          </p:cNvSpPr>
          <p:nvPr>
            <p:ph type="title"/>
          </p:nvPr>
        </p:nvSpPr>
        <p:spPr>
          <a:xfrm>
            <a:off x="1295400" y="-68325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Father.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Husband.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Son.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Brother.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Friend.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Coach.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>
                <a:solidFill>
                  <a:schemeClr val="lt1"/>
                </a:solidFill>
              </a:rPr>
              <a:t>B</a:t>
            </a:r>
            <a:r>
              <a:rPr lang="en-US" sz="5470" b="1"/>
              <a:t>usiness Owner.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Community Membe</a:t>
            </a:r>
            <a:r>
              <a:rPr lang="en-US" sz="5470" b="1">
                <a:solidFill>
                  <a:schemeClr val="lt1"/>
                </a:solidFill>
              </a:rPr>
              <a:t>r.</a:t>
            </a:r>
            <a:endParaRPr sz="547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770" b="1"/>
              <a:t>Purpose Driven Servant L</a:t>
            </a:r>
            <a:r>
              <a:rPr lang="en-US" sz="4770" b="1">
                <a:solidFill>
                  <a:schemeClr val="lt1"/>
                </a:solidFill>
              </a:rPr>
              <a:t>eader.</a:t>
            </a:r>
            <a:endParaRPr sz="4770" b="1">
              <a:solidFill>
                <a:schemeClr val="lt1"/>
              </a:solidFill>
            </a:endParaRPr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194422">
            <a:off x="-232122" y="-273870"/>
            <a:ext cx="2527196" cy="203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2342110">
            <a:off x="9036200" y="-219175"/>
            <a:ext cx="4363847" cy="24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"/>
          <p:cNvSpPr txBox="1"/>
          <p:nvPr/>
        </p:nvSpPr>
        <p:spPr>
          <a:xfrm>
            <a:off x="3265500" y="2400300"/>
            <a:ext cx="56610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 to 75%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6111" y="5743575"/>
            <a:ext cx="894587" cy="881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 txBox="1"/>
          <p:nvPr/>
        </p:nvSpPr>
        <p:spPr>
          <a:xfrm>
            <a:off x="1143000" y="457200"/>
            <a:ext cx="3570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20min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/>
          <p:nvPr/>
        </p:nvSpPr>
        <p:spPr>
          <a:xfrm>
            <a:off x="4713198" y="800100"/>
            <a:ext cx="7131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lang="en-US" sz="6200" b="0" i="0" u="none" strike="noStrike" cap="none">
                <a:solidFill>
                  <a:srgbClr val="0E57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complaining per day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8"/>
          <p:cNvSpPr txBox="1"/>
          <p:nvPr/>
        </p:nvSpPr>
        <p:spPr>
          <a:xfrm>
            <a:off x="1143000" y="2270730"/>
            <a:ext cx="35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8"/>
          <p:cNvSpPr txBox="1"/>
          <p:nvPr/>
        </p:nvSpPr>
        <p:spPr>
          <a:xfrm>
            <a:off x="1143000" y="3994516"/>
            <a:ext cx="35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8"/>
          <p:cNvSpPr txBox="1"/>
          <p:nvPr/>
        </p:nvSpPr>
        <p:spPr>
          <a:xfrm>
            <a:off x="4713208" y="4337416"/>
            <a:ext cx="763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6111" y="5743575"/>
            <a:ext cx="894587" cy="88106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8"/>
          <p:cNvSpPr txBox="1"/>
          <p:nvPr/>
        </p:nvSpPr>
        <p:spPr>
          <a:xfrm>
            <a:off x="717850" y="2644050"/>
            <a:ext cx="4101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140min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8"/>
          <p:cNvSpPr txBox="1"/>
          <p:nvPr/>
        </p:nvSpPr>
        <p:spPr>
          <a:xfrm>
            <a:off x="4819400" y="2986950"/>
            <a:ext cx="7372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lang="en-US" sz="6200" b="0" i="0" u="none" strike="noStrike" cap="none">
                <a:solidFill>
                  <a:srgbClr val="0E57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complaining per week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8"/>
          <p:cNvSpPr txBox="1"/>
          <p:nvPr/>
        </p:nvSpPr>
        <p:spPr>
          <a:xfrm>
            <a:off x="717850" y="4451725"/>
            <a:ext cx="4101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8"/>
          <p:cNvSpPr txBox="1"/>
          <p:nvPr/>
        </p:nvSpPr>
        <p:spPr>
          <a:xfrm>
            <a:off x="4895600" y="4794625"/>
            <a:ext cx="7372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lang="en-US" sz="6200" b="0" i="0" u="none" strike="noStrike" cap="none">
                <a:solidFill>
                  <a:srgbClr val="0E57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hours per month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9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77" name="Google Shape;277;p19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9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0" name="Google Shape;280;p19"/>
          <p:cNvSpPr txBox="1">
            <a:spLocks noGrp="1"/>
          </p:cNvSpPr>
          <p:nvPr>
            <p:ph type="title"/>
          </p:nvPr>
        </p:nvSpPr>
        <p:spPr>
          <a:xfrm>
            <a:off x="2558956" y="1480930"/>
            <a:ext cx="4975700" cy="3672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Times New Roman"/>
              <a:buNone/>
            </a:pPr>
            <a:r>
              <a:rPr lang="en-US" sz="48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</a:t>
            </a:r>
            <a:r>
              <a:rPr lang="en-US" sz="4800" b="1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,000+ POTENTIAL DOMINOES</a:t>
            </a:r>
            <a:endParaRPr/>
          </a:p>
        </p:txBody>
      </p:sp>
      <p:sp>
        <p:nvSpPr>
          <p:cNvPr id="281" name="Google Shape;281;p19"/>
          <p:cNvSpPr/>
          <p:nvPr/>
        </p:nvSpPr>
        <p:spPr>
          <a:xfrm>
            <a:off x="1" y="376"/>
            <a:ext cx="2108425" cy="6857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2" name="Google Shape;282;p19"/>
          <p:cNvSpPr/>
          <p:nvPr/>
        </p:nvSpPr>
        <p:spPr>
          <a:xfrm rot="10800000">
            <a:off x="1125266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 extrusionOk="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3" name="Google Shape;283;p19"/>
          <p:cNvCxnSpPr/>
          <p:nvPr/>
        </p:nvCxnSpPr>
        <p:spPr>
          <a:xfrm>
            <a:off x="8116357" y="2463421"/>
            <a:ext cx="0" cy="2033516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4" name="Google Shape;284;p19" descr="The Domino Effect - The Viscardi Cen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6321" y="994103"/>
            <a:ext cx="4645680" cy="464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 txBox="1">
            <a:spLocks noGrp="1"/>
          </p:cNvSpPr>
          <p:nvPr>
            <p:ph type="title"/>
          </p:nvPr>
        </p:nvSpPr>
        <p:spPr>
          <a:xfrm>
            <a:off x="417750" y="685800"/>
            <a:ext cx="4161900" cy="21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b="1">
                <a:solidFill>
                  <a:schemeClr val="lt1"/>
                </a:solidFill>
              </a:rPr>
              <a:t>“Talk to yourself like you would talk to someone that you love.”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90" name="Google Shape;290;p20"/>
          <p:cNvSpPr txBox="1">
            <a:spLocks noGrp="1"/>
          </p:cNvSpPr>
          <p:nvPr>
            <p:ph type="body" idx="1"/>
          </p:nvPr>
        </p:nvSpPr>
        <p:spPr>
          <a:xfrm>
            <a:off x="723900" y="4190418"/>
            <a:ext cx="3855600" cy="30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SzPts val="1600"/>
              <a:buNone/>
            </a:pPr>
            <a:r>
              <a:rPr lang="en-US" b="1">
                <a:solidFill>
                  <a:schemeClr val="lt1"/>
                </a:solidFill>
              </a:rPr>
              <a:t>-Brene Brown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91" name="Google Shape;291;p20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60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2" name="Google Shape;2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2125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63dc93b19a_0_42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60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8" name="Google Shape;298;g263dc93b19a_0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2125" y="0"/>
            <a:ext cx="6660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263dc93b19a_0_42"/>
          <p:cNvSpPr txBox="1"/>
          <p:nvPr/>
        </p:nvSpPr>
        <p:spPr>
          <a:xfrm>
            <a:off x="483225" y="2569500"/>
            <a:ext cx="4321200" cy="1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en-US" sz="5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ME.</a:t>
            </a:r>
            <a:endParaRPr sz="5600" b="1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en-US" sz="5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THEN YOU.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263dc93b19a_0_42"/>
          <p:cNvSpPr txBox="1"/>
          <p:nvPr/>
        </p:nvSpPr>
        <p:spPr>
          <a:xfrm>
            <a:off x="5475250" y="-35325"/>
            <a:ext cx="687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highlight>
                  <a:srgbClr val="242852"/>
                </a:highlight>
                <a:latin typeface="Libre Franklin"/>
                <a:ea typeface="Libre Franklin"/>
                <a:cs typeface="Libre Franklin"/>
                <a:sym typeface="Libre Franklin"/>
              </a:rPr>
              <a:t>TO  SERVE  OTHERS…</a:t>
            </a:r>
            <a:endParaRPr sz="5000" b="0" i="0" u="none" strike="noStrike" cap="none">
              <a:solidFill>
                <a:schemeClr val="lt1"/>
              </a:solidFill>
              <a:highlight>
                <a:srgbClr val="242852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21"/>
          <p:cNvGrpSpPr/>
          <p:nvPr/>
        </p:nvGrpSpPr>
        <p:grpSpPr>
          <a:xfrm>
            <a:off x="752846" y="744457"/>
            <a:ext cx="10674141" cy="5349695"/>
            <a:chOff x="752846" y="744457"/>
            <a:chExt cx="10674141" cy="5349695"/>
          </a:xfrm>
        </p:grpSpPr>
        <p:sp>
          <p:nvSpPr>
            <p:cNvPr id="306" name="Google Shape;306;p21"/>
            <p:cNvSpPr/>
            <p:nvPr/>
          </p:nvSpPr>
          <p:spPr>
            <a:xfrm>
              <a:off x="8151962" y="1685652"/>
              <a:ext cx="3275025" cy="4408500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1"/>
            <p:cNvSpPr/>
            <p:nvPr/>
          </p:nvSpPr>
          <p:spPr>
            <a:xfrm rot="10800000">
              <a:off x="752846" y="744457"/>
              <a:ext cx="3275680" cy="4408500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8" name="Google Shape;308;p21"/>
          <p:cNvSpPr/>
          <p:nvPr/>
        </p:nvSpPr>
        <p:spPr>
          <a:xfrm>
            <a:off x="0" y="0"/>
            <a:ext cx="12192000" cy="7163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9" name="Google Shape;309;p21"/>
          <p:cNvSpPr/>
          <p:nvPr/>
        </p:nvSpPr>
        <p:spPr>
          <a:xfrm rot="10800000">
            <a:off x="6479128" y="744457"/>
            <a:ext cx="3275680" cy="4408500"/>
          </a:xfrm>
          <a:custGeom>
            <a:avLst/>
            <a:gdLst/>
            <a:ahLst/>
            <a:cxnLst/>
            <a:rect l="l" t="t" r="r" b="b"/>
            <a:pathLst>
              <a:path w="10002" h="10000" extrusionOk="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1"/>
          <p:cNvSpPr txBox="1">
            <a:spLocks noGrp="1"/>
          </p:cNvSpPr>
          <p:nvPr>
            <p:ph type="title"/>
          </p:nvPr>
        </p:nvSpPr>
        <p:spPr>
          <a:xfrm>
            <a:off x="7036725" y="1480925"/>
            <a:ext cx="7065300" cy="3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Font typeface="Libre Franklin"/>
              <a:buNone/>
            </a:pPr>
            <a:r>
              <a:rPr lang="en-US" sz="5600" b="1"/>
              <a:t>ME.</a:t>
            </a:r>
            <a:endParaRPr sz="5600" b="1"/>
          </a:p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Font typeface="Libre Franklin"/>
              <a:buNone/>
            </a:pPr>
            <a:r>
              <a:rPr lang="en-US" sz="5600" b="1"/>
              <a:t>YOU.</a:t>
            </a:r>
            <a:endParaRPr sz="5600" b="1"/>
          </a:p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Font typeface="Libre Franklin"/>
              <a:buNone/>
            </a:pPr>
            <a:r>
              <a:rPr lang="en-US" sz="5600" b="1"/>
              <a:t>TEAM.</a:t>
            </a:r>
            <a:endParaRPr sz="5600" b="1"/>
          </a:p>
        </p:txBody>
      </p:sp>
      <p:pic>
        <p:nvPicPr>
          <p:cNvPr id="311" name="Google Shape;31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548" y="447263"/>
            <a:ext cx="5667125" cy="548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"/>
          <p:cNvSpPr txBox="1"/>
          <p:nvPr/>
        </p:nvSpPr>
        <p:spPr>
          <a:xfrm>
            <a:off x="800725" y="0"/>
            <a:ext cx="6037800" cy="6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DELIBERATE LANGUAGE.</a:t>
            </a:r>
            <a:endParaRPr sz="55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SHARED</a:t>
            </a:r>
            <a:endParaRPr sz="55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VISION.</a:t>
            </a:r>
            <a:endParaRPr sz="55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DEEP CONNECTION.</a:t>
            </a:r>
            <a:endParaRPr sz="55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17" name="Google Shape;3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7725" y="-40300"/>
            <a:ext cx="2876775" cy="719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3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600" cy="21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b="1">
                <a:solidFill>
                  <a:schemeClr val="lt1"/>
                </a:solidFill>
              </a:rPr>
              <a:t>The Culture Code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23" name="Google Shape;323;p23"/>
          <p:cNvSpPr txBox="1">
            <a:spLocks noGrp="1"/>
          </p:cNvSpPr>
          <p:nvPr>
            <p:ph type="body" idx="1"/>
          </p:nvPr>
        </p:nvSpPr>
        <p:spPr>
          <a:xfrm>
            <a:off x="5725300" y="685800"/>
            <a:ext cx="6384300" cy="55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300" b="1"/>
              <a:t>“One misconception about highly successful cultures is that they are happy, lighthearted places. That is mostly not the case. </a:t>
            </a:r>
            <a:endParaRPr sz="2300" b="1"/>
          </a:p>
          <a:p>
            <a:pPr marL="0" lvl="0" indent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300" b="1"/>
          </a:p>
          <a:p>
            <a:pPr marL="0" lvl="0" indent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300" b="1"/>
              <a:t>They are energized and engaged. </a:t>
            </a:r>
            <a:endParaRPr sz="2300" b="1"/>
          </a:p>
          <a:p>
            <a:pPr marL="0" lvl="0" indent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300" b="1"/>
          </a:p>
          <a:p>
            <a:pPr marL="0" lvl="0" indent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300" b="1"/>
              <a:t>At their core their members are oriented around solving hard problems together.</a:t>
            </a:r>
            <a:endParaRPr sz="2300" b="1"/>
          </a:p>
          <a:p>
            <a:pPr marL="0" lvl="0" indent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300" b="1"/>
          </a:p>
          <a:p>
            <a:pPr marL="0" lvl="0" indent="0" algn="l" rtl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SzPts val="2000"/>
              <a:buNone/>
            </a:pPr>
            <a:r>
              <a:rPr lang="en-US" sz="2300" b="1"/>
              <a:t>This task involves many moments of high-candor feedback, uncomfortable truth-telling, when they confront the gap between where the group is, and where it ought to be or wants to be.”</a:t>
            </a:r>
            <a:endParaRPr sz="2300" b="1"/>
          </a:p>
        </p:txBody>
      </p:sp>
      <p:sp>
        <p:nvSpPr>
          <p:cNvPr id="324" name="Google Shape;324;p23"/>
          <p:cNvSpPr txBox="1">
            <a:spLocks noGrp="1"/>
          </p:cNvSpPr>
          <p:nvPr>
            <p:ph type="body" idx="2"/>
          </p:nvPr>
        </p:nvSpPr>
        <p:spPr>
          <a:xfrm>
            <a:off x="723900" y="2074469"/>
            <a:ext cx="3855600" cy="30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SzPts val="1600"/>
              <a:buNone/>
            </a:pPr>
            <a:r>
              <a:rPr lang="en-US" b="1">
                <a:solidFill>
                  <a:schemeClr val="lt1"/>
                </a:solidFill>
              </a:rPr>
              <a:t>Daniel Coyle	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41924" y="5358300"/>
            <a:ext cx="3299325" cy="144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4"/>
          <p:cNvSpPr/>
          <p:nvPr/>
        </p:nvSpPr>
        <p:spPr>
          <a:xfrm>
            <a:off x="3925446" y="1082770"/>
            <a:ext cx="4668300" cy="4668300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24"/>
          <p:cNvGrpSpPr/>
          <p:nvPr/>
        </p:nvGrpSpPr>
        <p:grpSpPr>
          <a:xfrm>
            <a:off x="4815580" y="552456"/>
            <a:ext cx="2887928" cy="2887928"/>
            <a:chOff x="3611776" y="414352"/>
            <a:chExt cx="2166000" cy="2166000"/>
          </a:xfrm>
        </p:grpSpPr>
        <p:sp>
          <p:nvSpPr>
            <p:cNvPr id="332" name="Google Shape;332;p24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D83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4"/>
            <p:cNvSpPr txBox="1"/>
            <p:nvPr/>
          </p:nvSpPr>
          <p:spPr>
            <a:xfrm>
              <a:off x="3967546" y="1027503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4" name="Google Shape;334;p24"/>
          <p:cNvGrpSpPr/>
          <p:nvPr/>
        </p:nvGrpSpPr>
        <p:grpSpPr>
          <a:xfrm>
            <a:off x="6082859" y="2710418"/>
            <a:ext cx="2887928" cy="2887928"/>
            <a:chOff x="4562258" y="2032864"/>
            <a:chExt cx="2166000" cy="2166000"/>
          </a:xfrm>
        </p:grpSpPr>
        <p:sp>
          <p:nvSpPr>
            <p:cNvPr id="335" name="Google Shape;335;p24"/>
            <p:cNvSpPr/>
            <p:nvPr/>
          </p:nvSpPr>
          <p:spPr>
            <a:xfrm>
              <a:off x="4562258" y="2032864"/>
              <a:ext cx="2166000" cy="2166000"/>
            </a:xfrm>
            <a:prstGeom prst="ellipse">
              <a:avLst/>
            </a:prstGeom>
            <a:solidFill>
              <a:srgbClr val="B02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4"/>
            <p:cNvSpPr txBox="1"/>
            <p:nvPr/>
          </p:nvSpPr>
          <p:spPr>
            <a:xfrm>
              <a:off x="5079846" y="2834728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7" name="Google Shape;337;p24"/>
          <p:cNvGrpSpPr/>
          <p:nvPr/>
        </p:nvGrpSpPr>
        <p:grpSpPr>
          <a:xfrm>
            <a:off x="3603744" y="2710418"/>
            <a:ext cx="2887928" cy="2887928"/>
            <a:chOff x="2702876" y="2032864"/>
            <a:chExt cx="2166000" cy="2166000"/>
          </a:xfrm>
        </p:grpSpPr>
        <p:sp>
          <p:nvSpPr>
            <p:cNvPr id="338" name="Google Shape;338;p24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801F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 txBox="1"/>
            <p:nvPr/>
          </p:nvSpPr>
          <p:spPr>
            <a:xfrm>
              <a:off x="2855281" y="2834728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40" name="Google Shape;340;p24"/>
          <p:cNvSpPr/>
          <p:nvPr/>
        </p:nvSpPr>
        <p:spPr>
          <a:xfrm>
            <a:off x="5446240" y="2594988"/>
            <a:ext cx="1634400" cy="1634400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4"/>
          <p:cNvSpPr/>
          <p:nvPr/>
        </p:nvSpPr>
        <p:spPr>
          <a:xfrm>
            <a:off x="3925446" y="1082770"/>
            <a:ext cx="4668300" cy="4668300"/>
          </a:xfrm>
          <a:prstGeom prst="ellipse">
            <a:avLst/>
          </a:prstGeom>
          <a:solidFill>
            <a:srgbClr val="A1C2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2" name="Google Shape;342;p24"/>
          <p:cNvGrpSpPr/>
          <p:nvPr/>
        </p:nvGrpSpPr>
        <p:grpSpPr>
          <a:xfrm>
            <a:off x="4815580" y="552456"/>
            <a:ext cx="2887928" cy="2887928"/>
            <a:chOff x="3611776" y="414352"/>
            <a:chExt cx="2166000" cy="2166000"/>
          </a:xfrm>
        </p:grpSpPr>
        <p:sp>
          <p:nvSpPr>
            <p:cNvPr id="343" name="Google Shape;343;p24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307A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 txBox="1"/>
            <p:nvPr/>
          </p:nvSpPr>
          <p:spPr>
            <a:xfrm>
              <a:off x="3745913" y="1027507"/>
              <a:ext cx="19359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1:1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Family &amp; Student Sessions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Coaches Sessions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45" name="Google Shape;345;p24"/>
          <p:cNvGrpSpPr/>
          <p:nvPr/>
        </p:nvGrpSpPr>
        <p:grpSpPr>
          <a:xfrm>
            <a:off x="6082859" y="2710418"/>
            <a:ext cx="2887928" cy="2887928"/>
            <a:chOff x="4562258" y="2032864"/>
            <a:chExt cx="2166000" cy="2166000"/>
          </a:xfrm>
        </p:grpSpPr>
        <p:sp>
          <p:nvSpPr>
            <p:cNvPr id="346" name="Google Shape;346;p24"/>
            <p:cNvSpPr/>
            <p:nvPr/>
          </p:nvSpPr>
          <p:spPr>
            <a:xfrm>
              <a:off x="4562258" y="2032864"/>
              <a:ext cx="2166000" cy="2166000"/>
            </a:xfrm>
            <a:prstGeom prst="ellipse">
              <a:avLst/>
            </a:prstGeom>
            <a:solidFill>
              <a:srgbClr val="0D5C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 txBox="1"/>
            <p:nvPr/>
          </p:nvSpPr>
          <p:spPr>
            <a:xfrm>
              <a:off x="5079839" y="2834733"/>
              <a:ext cx="15804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 u="sng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Small Group Sessions</a:t>
              </a:r>
              <a:endParaRPr sz="1300" b="1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Teams &amp; Coaching Staffs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Leadership Groups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48" name="Google Shape;348;p24"/>
          <p:cNvGrpSpPr/>
          <p:nvPr/>
        </p:nvGrpSpPr>
        <p:grpSpPr>
          <a:xfrm>
            <a:off x="3603744" y="2710418"/>
            <a:ext cx="2887928" cy="2887928"/>
            <a:chOff x="2702876" y="2032864"/>
            <a:chExt cx="2166000" cy="2166000"/>
          </a:xfrm>
        </p:grpSpPr>
        <p:sp>
          <p:nvSpPr>
            <p:cNvPr id="349" name="Google Shape;349;p24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0942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 txBox="1"/>
            <p:nvPr/>
          </p:nvSpPr>
          <p:spPr>
            <a:xfrm>
              <a:off x="2855284" y="2834733"/>
              <a:ext cx="16593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 u="sng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Large Group Sessions</a:t>
              </a:r>
              <a:endParaRPr sz="1300" b="1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Full Teams &amp; Departments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51" name="Google Shape;351;p24"/>
          <p:cNvSpPr/>
          <p:nvPr/>
        </p:nvSpPr>
        <p:spPr>
          <a:xfrm>
            <a:off x="5446240" y="2594988"/>
            <a:ext cx="1634400" cy="1634400"/>
          </a:xfrm>
          <a:prstGeom prst="ellipse">
            <a:avLst/>
          </a:prstGeom>
          <a:solidFill>
            <a:srgbClr val="A1C2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latin typeface="Impact"/>
                <a:ea typeface="Impact"/>
                <a:cs typeface="Impact"/>
                <a:sym typeface="Impact"/>
              </a:rPr>
              <a:t>100%</a:t>
            </a:r>
            <a:endParaRPr sz="2100" b="1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latin typeface="Impact"/>
                <a:ea typeface="Impact"/>
                <a:cs typeface="Impact"/>
                <a:sym typeface="Impact"/>
              </a:rPr>
              <a:t>UNIQUE</a:t>
            </a:r>
            <a:endParaRPr sz="2100" b="1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latin typeface="Impact"/>
                <a:ea typeface="Impact"/>
                <a:cs typeface="Impact"/>
                <a:sym typeface="Impact"/>
              </a:rPr>
              <a:t>TO</a:t>
            </a:r>
            <a:endParaRPr sz="2100" b="1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latin typeface="Impact"/>
                <a:ea typeface="Impact"/>
                <a:cs typeface="Impact"/>
                <a:sym typeface="Impact"/>
              </a:rPr>
              <a:t>YOU</a:t>
            </a:r>
            <a:endParaRPr sz="2100" b="1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64ebd798a1_0_376"/>
          <p:cNvSpPr/>
          <p:nvPr/>
        </p:nvSpPr>
        <p:spPr>
          <a:xfrm>
            <a:off x="2981750" y="3755125"/>
            <a:ext cx="6997800" cy="1485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7" name="Google Shape;357;g264ebd798a1_0_376"/>
          <p:cNvSpPr txBox="1">
            <a:spLocks noGrp="1"/>
          </p:cNvSpPr>
          <p:nvPr>
            <p:ph type="title"/>
          </p:nvPr>
        </p:nvSpPr>
        <p:spPr>
          <a:xfrm>
            <a:off x="726900" y="1241775"/>
            <a:ext cx="114651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9600" b="1"/>
              <a:t>thank you.</a:t>
            </a:r>
            <a:endParaRPr sz="9600" b="1"/>
          </a:p>
        </p:txBody>
      </p:sp>
      <p:sp>
        <p:nvSpPr>
          <p:cNvPr id="358" name="Google Shape;358;g264ebd798a1_0_376"/>
          <p:cNvSpPr txBox="1"/>
          <p:nvPr/>
        </p:nvSpPr>
        <p:spPr>
          <a:xfrm>
            <a:off x="3775950" y="3773775"/>
            <a:ext cx="53670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ADAM STEWART</a:t>
            </a:r>
            <a:endParaRPr sz="31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Founder: the GR8 TM8 project</a:t>
            </a:r>
            <a:endParaRPr sz="2600" i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adam@gr8tm8.com</a:t>
            </a:r>
            <a:endParaRPr sz="2600" i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59" name="Google Shape;359;g264ebd798a1_0_3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6313" y="5846363"/>
            <a:ext cx="2087301" cy="915074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264ebd798a1_0_376"/>
          <p:cNvSpPr txBox="1"/>
          <p:nvPr/>
        </p:nvSpPr>
        <p:spPr>
          <a:xfrm>
            <a:off x="10427588" y="5749800"/>
            <a:ext cx="556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6000" b="1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+</a:t>
            </a:r>
            <a:endParaRPr sz="6000" b="1" i="0" u="none" strike="noStrike" cap="none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61" name="Google Shape;361;g264ebd798a1_0_3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8388" y="5782105"/>
            <a:ext cx="1043601" cy="104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63dc93b19a_0_5"/>
          <p:cNvSpPr txBox="1">
            <a:spLocks noGrp="1"/>
          </p:cNvSpPr>
          <p:nvPr>
            <p:ph type="title"/>
          </p:nvPr>
        </p:nvSpPr>
        <p:spPr>
          <a:xfrm>
            <a:off x="706250" y="2305050"/>
            <a:ext cx="114858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 sz="7300" b="1"/>
              <a:t>Why Does That </a:t>
            </a:r>
            <a:endParaRPr sz="730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 sz="7300" b="1"/>
              <a:t>Matter to You and to Us?</a:t>
            </a:r>
            <a:endParaRPr sz="7300" b="1"/>
          </a:p>
        </p:txBody>
      </p:sp>
      <p:sp>
        <p:nvSpPr>
          <p:cNvPr id="130" name="Google Shape;130;g263dc93b19a_0_5"/>
          <p:cNvSpPr txBox="1"/>
          <p:nvPr/>
        </p:nvSpPr>
        <p:spPr>
          <a:xfrm>
            <a:off x="1833075" y="2935475"/>
            <a:ext cx="738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63dc93b19a_0_0"/>
          <p:cNvSpPr txBox="1">
            <a:spLocks noGrp="1"/>
          </p:cNvSpPr>
          <p:nvPr>
            <p:ph type="title"/>
          </p:nvPr>
        </p:nvSpPr>
        <p:spPr>
          <a:xfrm>
            <a:off x="1295400" y="1905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Father/Mother.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Husband/Wife.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Son/Daughter.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Brother/Sister.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Friend.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Student.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Athlete.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Community Member.</a:t>
            </a:r>
            <a:endParaRPr sz="5470" b="1"/>
          </a:p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70" b="1"/>
              <a:t>Leader</a:t>
            </a:r>
            <a:r>
              <a:rPr lang="en-US" sz="4770" b="1"/>
              <a:t>.</a:t>
            </a:r>
            <a:endParaRPr sz="4770" b="1"/>
          </a:p>
        </p:txBody>
      </p:sp>
      <p:sp>
        <p:nvSpPr>
          <p:cNvPr id="136" name="Google Shape;136;g263dc93b19a_0_0"/>
          <p:cNvSpPr txBox="1"/>
          <p:nvPr/>
        </p:nvSpPr>
        <p:spPr>
          <a:xfrm>
            <a:off x="1833075" y="2935475"/>
            <a:ext cx="738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7" name="Google Shape;137;g263dc93b19a_0_0"/>
          <p:cNvSpPr txBox="1"/>
          <p:nvPr/>
        </p:nvSpPr>
        <p:spPr>
          <a:xfrm rot="-5400000">
            <a:off x="-1434925" y="2982600"/>
            <a:ext cx="5905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We are all…</a:t>
            </a:r>
            <a:endParaRPr sz="4600" b="0" i="0" u="none" strike="noStrike" cap="none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>
            <a:spLocks noGrp="1"/>
          </p:cNvSpPr>
          <p:nvPr>
            <p:ph type="title"/>
          </p:nvPr>
        </p:nvSpPr>
        <p:spPr>
          <a:xfrm>
            <a:off x="0" y="2392625"/>
            <a:ext cx="121920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ct val="27396"/>
              <a:buNone/>
            </a:pPr>
            <a:r>
              <a:rPr lang="en-US" sz="7300" b="1">
                <a:solidFill>
                  <a:schemeClr val="lt1"/>
                </a:solidFill>
              </a:rPr>
              <a:t>Why does this matter in the sport of lacrosse?</a:t>
            </a:r>
            <a:endParaRPr sz="7300" b="1">
              <a:solidFill>
                <a:schemeClr val="lt1"/>
              </a:solidFill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1833075" y="2935475"/>
            <a:ext cx="738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63dc93b19a_0_32"/>
          <p:cNvSpPr txBox="1">
            <a:spLocks noGrp="1"/>
          </p:cNvSpPr>
          <p:nvPr>
            <p:ph type="title"/>
          </p:nvPr>
        </p:nvSpPr>
        <p:spPr>
          <a:xfrm>
            <a:off x="801025" y="2291950"/>
            <a:ext cx="98670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sz="11000" b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VULNERABILITY &amp; TRUST</a:t>
            </a:r>
            <a:endParaRPr sz="11000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6111" y="5743575"/>
            <a:ext cx="894587" cy="88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8300" y="842800"/>
            <a:ext cx="9195399" cy="5172400"/>
          </a:xfrm>
          <a:prstGeom prst="rect">
            <a:avLst/>
          </a:prstGeom>
          <a:noFill/>
          <a:ln>
            <a:noFill/>
          </a:ln>
          <a:effectLst>
            <a:outerShdw blurRad="57150" dist="542925" dir="13080000" algn="bl" rotWithShape="0">
              <a:srgbClr val="242852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263dc93b19a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6111" y="5743575"/>
            <a:ext cx="894587" cy="88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263dc93b19a_0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0111" y="508012"/>
            <a:ext cx="5971774" cy="5841975"/>
          </a:xfrm>
          <a:prstGeom prst="rect">
            <a:avLst/>
          </a:prstGeom>
          <a:noFill/>
          <a:ln>
            <a:noFill/>
          </a:ln>
          <a:effectLst>
            <a:outerShdw blurRad="200025" dist="400050" dir="12600000" algn="bl" rotWithShape="0">
              <a:schemeClr val="accent1">
                <a:alpha val="49411"/>
              </a:scheme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6" descr="Why does Navy Seal Team Six picks Trust over Performance #shorts #simonsinek #navyseals #performance #trust #trustworthy #toxic #leadership" title="Why does Navy Seal Team Six picks Trust over Performance #shorts #simonsinek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6738" y="1185038"/>
            <a:ext cx="7978525" cy="448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op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</Words>
  <Application>Microsoft Office PowerPoint</Application>
  <PresentationFormat>Widescreen</PresentationFormat>
  <Paragraphs>95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Libre Franklin</vt:lpstr>
      <vt:lpstr>Times New Roman</vt:lpstr>
      <vt:lpstr>Playfair Display Black</vt:lpstr>
      <vt:lpstr>Roboto</vt:lpstr>
      <vt:lpstr>Arial</vt:lpstr>
      <vt:lpstr>Impact</vt:lpstr>
      <vt:lpstr>Pacifico</vt:lpstr>
      <vt:lpstr>Lobster</vt:lpstr>
      <vt:lpstr>Crop</vt:lpstr>
      <vt:lpstr>Crop</vt:lpstr>
      <vt:lpstr>the psychology of Building &amp; Being Great Teammates</vt:lpstr>
      <vt:lpstr>Father. Husband. Son. Brother. Friend. Coach. Business Owner. Community Member. Purpose Driven Servant Leader.</vt:lpstr>
      <vt:lpstr>Why Does That  Matter to You and to Us?</vt:lpstr>
      <vt:lpstr>Father/Mother. Husband/Wife. Son/Daughter. Brother/Sister. Friend. Student. Athlete. Community Member. Leader.</vt:lpstr>
      <vt:lpstr>Why does this matter in the sport of lacrosse?</vt:lpstr>
      <vt:lpstr>VULNERABILITY &amp; TRUST</vt:lpstr>
      <vt:lpstr>PowerPoint Presentation</vt:lpstr>
      <vt:lpstr>PowerPoint Presentation</vt:lpstr>
      <vt:lpstr>PowerPoint Presentation</vt:lpstr>
      <vt:lpstr>TRUST? who, when, why…</vt:lpstr>
      <vt:lpstr>PowerPoint Presentation</vt:lpstr>
      <vt:lpstr>PowerPoint Presentation</vt:lpstr>
      <vt:lpstr>Trust &amp; Connection in the modern world… </vt:lpstr>
      <vt:lpstr>PowerPoint Presentation</vt:lpstr>
      <vt:lpstr>How Do We Create an Environment for  Failure, Trust &amp; Sustainable Success?</vt:lpstr>
      <vt:lpstr>PowerPoint Presentation</vt:lpstr>
      <vt:lpstr>HOW DO WE MANAGE IT?</vt:lpstr>
      <vt:lpstr>THERE IS AN “I” IN TEAM </vt:lpstr>
      <vt:lpstr>PowerPoint Presentation</vt:lpstr>
      <vt:lpstr>PowerPoint Presentation</vt:lpstr>
      <vt:lpstr>PowerPoint Presentation</vt:lpstr>
      <vt:lpstr>60,000+ POTENTIAL DOMINOES</vt:lpstr>
      <vt:lpstr>“Talk to yourself like you would talk to someone that you love.”</vt:lpstr>
      <vt:lpstr>PowerPoint Presentation</vt:lpstr>
      <vt:lpstr>ME. YOU. TEAM.</vt:lpstr>
      <vt:lpstr>PowerPoint Presentation</vt:lpstr>
      <vt:lpstr>The Culture Code</vt:lpstr>
      <vt:lpstr>PowerPoint Presentation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psychology of Building &amp; Being Great Teammates</dc:title>
  <dc:creator>woody calleri</dc:creator>
  <cp:lastModifiedBy>woody calleri</cp:lastModifiedBy>
  <cp:revision>1</cp:revision>
  <dcterms:modified xsi:type="dcterms:W3CDTF">2024-01-06T00:03:19Z</dcterms:modified>
</cp:coreProperties>
</file>