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3" r:id="rId2"/>
  </p:sldMasterIdLst>
  <p:notesMasterIdLst>
    <p:notesMasterId r:id="rId19"/>
  </p:notesMasterIdLst>
  <p:sldIdLst>
    <p:sldId id="256" r:id="rId3"/>
    <p:sldId id="272" r:id="rId4"/>
    <p:sldId id="257" r:id="rId5"/>
    <p:sldId id="258" r:id="rId6"/>
    <p:sldId id="263" r:id="rId7"/>
    <p:sldId id="270" r:id="rId8"/>
    <p:sldId id="259" r:id="rId9"/>
    <p:sldId id="260" r:id="rId10"/>
    <p:sldId id="261" r:id="rId11"/>
    <p:sldId id="262" r:id="rId12"/>
    <p:sldId id="266" r:id="rId13"/>
    <p:sldId id="267" r:id="rId14"/>
    <p:sldId id="268" r:id="rId15"/>
    <p:sldId id="269" r:id="rId16"/>
    <p:sldId id="271" r:id="rId17"/>
    <p:sldId id="264"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panose="02040503050406030204" pitchFamily="18" charset="0"/>
      <p:regular r:id="rId26"/>
      <p:bold r:id="rId27"/>
      <p:italic r:id="rId28"/>
      <p:boldItalic r:id="rId29"/>
    </p:embeddedFont>
    <p:embeddedFont>
      <p:font typeface="Libre Baskerville" panose="02000000000000000000" pitchFamily="2"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67106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0642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06717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232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93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483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33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6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504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171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58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a:spLocks noGrp="1"/>
          </p:cNvSpPr>
          <p:nvPr>
            <p:ph type="pic" idx="2"/>
          </p:nvPr>
        </p:nvSpPr>
        <p:spPr>
          <a:xfrm>
            <a:off x="1792288" y="612775"/>
            <a:ext cx="5486399" cy="4114800"/>
          </a:xfrm>
          <a:prstGeom prst="rect">
            <a:avLst/>
          </a:prstGeom>
          <a:noFill/>
          <a:ln>
            <a:noFill/>
          </a:ln>
        </p:spPr>
      </p:sp>
      <p:sp>
        <p:nvSpPr>
          <p:cNvPr id="75" name="Shape 7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u="sng">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3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3" name="Shape 23"/>
          <p:cNvSpPr>
            <a:spLocks noGrp="1"/>
          </p:cNvSpPr>
          <p:nvPr>
            <p:ph type="clipArt" idx="2"/>
          </p:nvPr>
        </p:nvSpPr>
        <p:spPr>
          <a:xfrm>
            <a:off x="4648200" y="1981200"/>
            <a:ext cx="3809999" cy="4114800"/>
          </a:xfrm>
          <a:prstGeom prst="rect">
            <a:avLst/>
          </a:prstGeom>
          <a:noFill/>
          <a:ln>
            <a:noFill/>
          </a:ln>
        </p:spPr>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3" name="Shape 3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9" name="Shape 5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1" name="Shape 6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498" y="273176"/>
            <a:ext cx="8779002" cy="696594"/>
          </a:xfrm>
          <a:prstGeom prst="rect">
            <a:avLst/>
          </a:prstGeom>
        </p:spPr>
        <p:txBody>
          <a:bodyPr wrap="square" lIns="0" tIns="0" rIns="0" bIns="0">
            <a:spAutoFit/>
          </a:bodyPr>
          <a:lstStyle>
            <a:lvl1pPr>
              <a:defRPr sz="4400" b="0" i="0" u="sng">
                <a:solidFill>
                  <a:schemeClr val="tx1"/>
                </a:solidFill>
                <a:latin typeface="Calibri Light"/>
                <a:cs typeface="Calibri Light"/>
              </a:defRPr>
            </a:lvl1pPr>
          </a:lstStyle>
          <a:p>
            <a:endParaRPr/>
          </a:p>
        </p:txBody>
      </p:sp>
      <p:sp>
        <p:nvSpPr>
          <p:cNvPr id="3" name="Holder 3"/>
          <p:cNvSpPr>
            <a:spLocks noGrp="1"/>
          </p:cNvSpPr>
          <p:nvPr>
            <p:ph type="body" idx="1"/>
          </p:nvPr>
        </p:nvSpPr>
        <p:spPr>
          <a:xfrm>
            <a:off x="459105" y="2076070"/>
            <a:ext cx="5335905" cy="359219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1/5/2024</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kuhnr@trine.edu"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9.png"/><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00" name="Rectangle 9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76B45835-3DB7-4D95-9290-E7C2C3AD1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5" name="Oval 104">
              <a:extLst>
                <a:ext uri="{FF2B5EF4-FFF2-40B4-BE49-F238E27FC236}">
                  <a16:creationId xmlns:a16="http://schemas.microsoft.com/office/drawing/2014/main" id="{4BA86C3D-5E02-4EC9-A07B-6786E96EC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2A1BCCA4-FEFE-4004-9DD5-96DC53BFB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9025533-FEDC-498B-B634-AACB9C542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BCB9B21-6FC4-4E75-9B78-CBF71076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265F2E95-7169-4456-9FD1-FD404A2B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C39C303-7680-46A4-83C1-D77C74DE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5" name="Straight Connector 11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20" name="Rectangle 11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3" name="Straight Connector 12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5" name="Shape 95"/>
          <p:cNvSpPr txBox="1">
            <a:spLocks noGrp="1"/>
          </p:cNvSpPr>
          <p:nvPr>
            <p:ph type="title"/>
          </p:nvPr>
        </p:nvSpPr>
        <p:spPr>
          <a:xfrm>
            <a:off x="473202" y="4018137"/>
            <a:ext cx="3412998" cy="2129586"/>
          </a:xfrm>
          <a:prstGeom prst="rect">
            <a:avLst/>
          </a:prstGeom>
          <a:noFill/>
        </p:spPr>
        <p:txBody>
          <a:bodyPr vert="horz" lIns="91440" tIns="45720" rIns="91440" bIns="45720" rtlCol="0" anchor="t" anchorCtr="0">
            <a:normAutofit/>
          </a:bodyPr>
          <a:lstStyle/>
          <a:p>
            <a:pPr marL="0" marR="0" lvl="0" indent="0" algn="l">
              <a:lnSpc>
                <a:spcPct val="90000"/>
              </a:lnSpc>
              <a:spcBef>
                <a:spcPct val="0"/>
              </a:spcBef>
              <a:buClr>
                <a:srgbClr val="800000"/>
              </a:buClr>
              <a:buSzPct val="25000"/>
            </a:pPr>
            <a:r>
              <a:rPr lang="en-US" sz="4200" b="0" i="0" u="none" strike="noStrike" kern="1200" cap="none">
                <a:solidFill>
                  <a:schemeClr val="bg1"/>
                </a:solidFill>
                <a:latin typeface="+mj-lt"/>
                <a:ea typeface="+mj-ea"/>
                <a:cs typeface="+mj-cs"/>
                <a:sym typeface="Calibri"/>
              </a:rPr>
              <a:t>TRINE UNIVERSITY</a:t>
            </a:r>
            <a:br>
              <a:rPr lang="en-US" sz="4200" b="0" i="0" u="none" strike="noStrike" kern="1200" cap="none">
                <a:solidFill>
                  <a:schemeClr val="bg1"/>
                </a:solidFill>
                <a:latin typeface="+mj-lt"/>
                <a:ea typeface="+mj-ea"/>
                <a:cs typeface="+mj-cs"/>
                <a:sym typeface="Calibri"/>
              </a:rPr>
            </a:br>
            <a:r>
              <a:rPr lang="en-US" sz="4200" b="0" i="0" u="none" strike="noStrike" kern="1200" cap="none">
                <a:solidFill>
                  <a:schemeClr val="bg1"/>
                </a:solidFill>
                <a:latin typeface="+mj-lt"/>
                <a:ea typeface="+mj-ea"/>
                <a:cs typeface="+mj-cs"/>
                <a:sym typeface="Calibri"/>
              </a:rPr>
              <a:t>DEFENSE</a:t>
            </a:r>
          </a:p>
        </p:txBody>
      </p:sp>
      <p:pic>
        <p:nvPicPr>
          <p:cNvPr id="8" name="Picture 7" descr="A blue letter t with white text&#10;&#10;Description automatically generated">
            <a:extLst>
              <a:ext uri="{FF2B5EF4-FFF2-40B4-BE49-F238E27FC236}">
                <a16:creationId xmlns:a16="http://schemas.microsoft.com/office/drawing/2014/main" id="{56131BF9-BC3C-F701-4676-9AFE0047E548}"/>
              </a:ext>
            </a:extLst>
          </p:cNvPr>
          <p:cNvPicPr>
            <a:picLocks noChangeAspect="1"/>
          </p:cNvPicPr>
          <p:nvPr/>
        </p:nvPicPr>
        <p:blipFill rotWithShape="1">
          <a:blip r:embed="rId3"/>
          <a:srcRect l="1040" r="688"/>
          <a:stretch/>
        </p:blipFill>
        <p:spPr>
          <a:xfrm>
            <a:off x="469944" y="344770"/>
            <a:ext cx="1931737" cy="1965706"/>
          </a:xfrm>
          <a:prstGeom prst="rect">
            <a:avLst/>
          </a:prstGeom>
        </p:spPr>
      </p:pic>
      <p:grpSp>
        <p:nvGrpSpPr>
          <p:cNvPr id="128" name="Group 12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29" name="Straight Connector 12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descr="A group of men wearing white sports uniforms&#10;&#10;Description automatically generated">
            <a:extLst>
              <a:ext uri="{FF2B5EF4-FFF2-40B4-BE49-F238E27FC236}">
                <a16:creationId xmlns:a16="http://schemas.microsoft.com/office/drawing/2014/main" id="{D7C3A657-214A-4708-89A9-370DF5107E52}"/>
              </a:ext>
            </a:extLst>
          </p:cNvPr>
          <p:cNvPicPr>
            <a:picLocks noChangeAspect="1"/>
          </p:cNvPicPr>
          <p:nvPr/>
        </p:nvPicPr>
        <p:blipFill rotWithShape="1">
          <a:blip r:embed="rId4"/>
          <a:srcRect l="3848" r="10207" b="3"/>
          <a:stretch/>
        </p:blipFill>
        <p:spPr>
          <a:xfrm>
            <a:off x="4102537" y="341641"/>
            <a:ext cx="4494227" cy="3490370"/>
          </a:xfrm>
          <a:prstGeom prst="rect">
            <a:avLst/>
          </a:prstGeom>
        </p:spPr>
      </p:pic>
      <p:sp>
        <p:nvSpPr>
          <p:cNvPr id="2" name="TextBox 1">
            <a:extLst>
              <a:ext uri="{FF2B5EF4-FFF2-40B4-BE49-F238E27FC236}">
                <a16:creationId xmlns:a16="http://schemas.microsoft.com/office/drawing/2014/main" id="{9B66A3FF-450E-6B3A-A797-2F4C9DBEA486}"/>
              </a:ext>
            </a:extLst>
          </p:cNvPr>
          <p:cNvSpPr txBox="1"/>
          <p:nvPr/>
        </p:nvSpPr>
        <p:spPr>
          <a:xfrm>
            <a:off x="4114560" y="4018143"/>
            <a:ext cx="4495999" cy="2129599"/>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rPr>
              <a:t>Ryan Kuhn</a:t>
            </a:r>
          </a:p>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hlinkClick r:id="rId5"/>
              </a:rPr>
              <a:t>kuhnr@trine.edu</a:t>
            </a:r>
            <a:endParaRPr lang="en-US" sz="1600" kern="1200">
              <a:solidFill>
                <a:schemeClr val="bg1"/>
              </a:solidFill>
              <a:latin typeface="+mn-lt"/>
              <a:ea typeface="+mn-ea"/>
              <a:cs typeface="+mn-cs"/>
            </a:endParaRPr>
          </a:p>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rPr>
              <a:t>Office – </a:t>
            </a:r>
          </a:p>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rPr>
              <a:t>260-665-4462</a:t>
            </a:r>
          </a:p>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rPr>
              <a:t>Cell – </a:t>
            </a:r>
          </a:p>
          <a:p>
            <a:pPr indent="-228600">
              <a:lnSpc>
                <a:spcPct val="90000"/>
              </a:lnSpc>
              <a:spcAft>
                <a:spcPts val="600"/>
              </a:spcAft>
              <a:buFont typeface="Arial" panose="020B0604020202020204" pitchFamily="34" charset="0"/>
              <a:buChar char="•"/>
            </a:pPr>
            <a:r>
              <a:rPr lang="en-US" sz="1600" kern="1200">
                <a:solidFill>
                  <a:schemeClr val="bg1"/>
                </a:solidFill>
                <a:latin typeface="+mn-lt"/>
                <a:ea typeface="+mn-ea"/>
                <a:cs typeface="+mn-cs"/>
              </a:rPr>
              <a:t>631-796-4694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2590800" y="1066800"/>
            <a:ext cx="46481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46" name="Shape 146"/>
          <p:cNvSpPr/>
          <p:nvPr/>
        </p:nvSpPr>
        <p:spPr>
          <a:xfrm>
            <a:off x="2362200" y="685800"/>
            <a:ext cx="4419599" cy="58477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dirty="0">
                <a:solidFill>
                  <a:schemeClr val="bg2">
                    <a:lumMod val="50000"/>
                  </a:schemeClr>
                </a:solidFill>
                <a:latin typeface="Arial"/>
                <a:ea typeface="Arial"/>
                <a:cs typeface="Arial"/>
                <a:sym typeface="Arial"/>
              </a:rPr>
              <a:t>Goalie Play </a:t>
            </a:r>
          </a:p>
        </p:txBody>
      </p:sp>
      <p:sp>
        <p:nvSpPr>
          <p:cNvPr id="147" name="Shape 147"/>
          <p:cNvSpPr/>
          <p:nvPr/>
        </p:nvSpPr>
        <p:spPr>
          <a:xfrm>
            <a:off x="3057525" y="2236788"/>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48" name="Shape 148"/>
          <p:cNvSpPr/>
          <p:nvPr/>
        </p:nvSpPr>
        <p:spPr>
          <a:xfrm>
            <a:off x="1371600" y="1524000"/>
            <a:ext cx="59435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49" name="Shape 149"/>
          <p:cNvSpPr/>
          <p:nvPr/>
        </p:nvSpPr>
        <p:spPr>
          <a:xfrm>
            <a:off x="457200" y="1219200"/>
            <a:ext cx="4190999" cy="5262563"/>
          </a:xfrm>
          <a:prstGeom prst="rect">
            <a:avLst/>
          </a:prstGeom>
          <a:noFill/>
          <a:ln>
            <a:noFill/>
          </a:ln>
        </p:spPr>
        <p:txBody>
          <a:bodyPr lIns="91425" tIns="45700" rIns="91425" bIns="45700" anchor="t" anchorCtr="0">
            <a:noAutofit/>
          </a:bodyPr>
          <a:lstStyle/>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How you project yourself to our team is extremely important!  Be loud, and confident in what you are doing.</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Always be ready to make the next save, and play with enthusiasm.  </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Good or bad - control your emotions! </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See the ball, Relax in your stance, and be aggressive.</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Anticipate where the shots and passes will come from and lock in. Vocalize ball position and urgency to the defense.</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We are going to give up 13 yard shots.  (Eat them Up). Be patient and see the ball so you can explode.</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If you make saves on 2 out of every 3 shots we will be in good shape</a:t>
            </a:r>
          </a:p>
          <a:p>
            <a:pPr marL="171450" marR="0" lvl="0" indent="-171450" algn="l" rtl="0">
              <a:spcBef>
                <a:spcPts val="0"/>
              </a:spcBef>
              <a:buClr>
                <a:schemeClr val="dk1"/>
              </a:buClr>
              <a:buFont typeface="Noto Symbol"/>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Make teams try and be perfect when they shoot.</a:t>
            </a:r>
          </a:p>
          <a:p>
            <a:pPr marL="0" marR="0" lvl="0" indent="0" algn="l" rtl="0">
              <a:spcBef>
                <a:spcPts val="0"/>
              </a:spcBef>
              <a:buNone/>
            </a:pPr>
            <a:endParaRPr sz="1200" b="0" i="0" u="none" strike="noStrike" cap="none" dirty="0">
              <a:solidFill>
                <a:srgbClr val="0D0D0D"/>
              </a:solidFill>
              <a:latin typeface="Arial"/>
              <a:ea typeface="Arial"/>
              <a:cs typeface="Arial"/>
              <a:sym typeface="Arial"/>
            </a:endParaRPr>
          </a:p>
          <a:p>
            <a:pPr marL="171450" marR="0" lvl="0" indent="-171450" algn="l" rtl="0">
              <a:spcBef>
                <a:spcPts val="0"/>
              </a:spcBef>
              <a:buClr>
                <a:srgbClr val="0D0D0D"/>
              </a:buClr>
              <a:buSzPct val="100000"/>
              <a:buFont typeface="Noto Symbol"/>
              <a:buChar char="▪"/>
            </a:pPr>
            <a:r>
              <a:rPr lang="en-US" sz="1200" b="0" i="0" u="none" strike="noStrike" cap="none" dirty="0">
                <a:solidFill>
                  <a:srgbClr val="0D0D0D"/>
                </a:solidFill>
                <a:latin typeface="Arial"/>
                <a:ea typeface="Arial"/>
                <a:cs typeface="Arial"/>
                <a:sym typeface="Arial"/>
              </a:rPr>
              <a:t>Control the ball after the save and get it back up the field in transition</a:t>
            </a:r>
          </a:p>
        </p:txBody>
      </p:sp>
      <p:pic>
        <p:nvPicPr>
          <p:cNvPr id="5" name="Picture 4">
            <a:extLst>
              <a:ext uri="{FF2B5EF4-FFF2-40B4-BE49-F238E27FC236}">
                <a16:creationId xmlns:a16="http://schemas.microsoft.com/office/drawing/2014/main" id="{0292FAED-C49A-4A99-9818-AF22C5ADC037}"/>
              </a:ext>
            </a:extLst>
          </p:cNvPr>
          <p:cNvPicPr>
            <a:picLocks noChangeAspect="1"/>
          </p:cNvPicPr>
          <p:nvPr/>
        </p:nvPicPr>
        <p:blipFill>
          <a:blip r:embed="rId3"/>
          <a:stretch>
            <a:fillRect/>
          </a:stretch>
        </p:blipFill>
        <p:spPr>
          <a:xfrm>
            <a:off x="4830376" y="1905000"/>
            <a:ext cx="3902846" cy="2601897"/>
          </a:xfrm>
          <a:prstGeom prst="rect">
            <a:avLst/>
          </a:prstGeom>
        </p:spPr>
      </p:pic>
      <p:pic>
        <p:nvPicPr>
          <p:cNvPr id="3" name="Picture 2" descr="A blue letter t with white text&#10;&#10;Description automatically generated">
            <a:extLst>
              <a:ext uri="{FF2B5EF4-FFF2-40B4-BE49-F238E27FC236}">
                <a16:creationId xmlns:a16="http://schemas.microsoft.com/office/drawing/2014/main" id="{E6AC8F56-B1C2-3593-B520-D3296AD3B4CA}"/>
              </a:ext>
            </a:extLst>
          </p:cNvPr>
          <p:cNvPicPr>
            <a:picLocks noChangeAspect="1"/>
          </p:cNvPicPr>
          <p:nvPr/>
        </p:nvPicPr>
        <p:blipFill>
          <a:blip r:embed="rId4"/>
          <a:stretch>
            <a:fillRect/>
          </a:stretch>
        </p:blipFill>
        <p:spPr>
          <a:xfrm>
            <a:off x="4181474" y="5511458"/>
            <a:ext cx="852165" cy="8521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715" y="962215"/>
            <a:ext cx="760095" cy="522446"/>
          </a:xfrm>
          <a:prstGeom prst="rect">
            <a:avLst/>
          </a:prstGeom>
        </p:spPr>
        <p:txBody>
          <a:bodyPr vert="horz" wrap="square" lIns="0" tIns="9525" rIns="0" bIns="0" rtlCol="0">
            <a:spAutoFit/>
          </a:bodyPr>
          <a:lstStyle/>
          <a:p>
            <a:pPr marL="9525">
              <a:lnSpc>
                <a:spcPct val="100000"/>
              </a:lnSpc>
              <a:spcBef>
                <a:spcPts val="75"/>
              </a:spcBef>
            </a:pPr>
            <a:r>
              <a:rPr spc="-15" dirty="0"/>
              <a:t>Ride</a:t>
            </a:r>
          </a:p>
        </p:txBody>
      </p:sp>
      <p:grpSp>
        <p:nvGrpSpPr>
          <p:cNvPr id="4" name="object 4"/>
          <p:cNvGrpSpPr/>
          <p:nvPr/>
        </p:nvGrpSpPr>
        <p:grpSpPr>
          <a:xfrm>
            <a:off x="1028510" y="2756725"/>
            <a:ext cx="2405539" cy="2969895"/>
            <a:chOff x="1371346" y="2532633"/>
            <a:chExt cx="3207385" cy="3959860"/>
          </a:xfrm>
        </p:grpSpPr>
        <p:sp>
          <p:nvSpPr>
            <p:cNvPr id="5" name="object 5"/>
            <p:cNvSpPr/>
            <p:nvPr/>
          </p:nvSpPr>
          <p:spPr>
            <a:xfrm>
              <a:off x="1377696" y="2538983"/>
              <a:ext cx="3194685" cy="3947160"/>
            </a:xfrm>
            <a:custGeom>
              <a:avLst/>
              <a:gdLst/>
              <a:ahLst/>
              <a:cxnLst/>
              <a:rect l="l" t="t" r="r" b="b"/>
              <a:pathLst>
                <a:path w="3194685" h="3947160">
                  <a:moveTo>
                    <a:pt x="0" y="3947160"/>
                  </a:moveTo>
                  <a:lnTo>
                    <a:pt x="3194304" y="3947160"/>
                  </a:lnTo>
                  <a:lnTo>
                    <a:pt x="3194304" y="0"/>
                  </a:lnTo>
                  <a:lnTo>
                    <a:pt x="0" y="0"/>
                  </a:lnTo>
                  <a:lnTo>
                    <a:pt x="0" y="3947160"/>
                  </a:lnTo>
                  <a:close/>
                </a:path>
                <a:path w="3194685" h="3947160">
                  <a:moveTo>
                    <a:pt x="612647" y="1280160"/>
                  </a:moveTo>
                  <a:lnTo>
                    <a:pt x="2581655" y="1280160"/>
                  </a:lnTo>
                  <a:lnTo>
                    <a:pt x="2581655" y="0"/>
                  </a:lnTo>
                  <a:lnTo>
                    <a:pt x="612647" y="0"/>
                  </a:lnTo>
                  <a:lnTo>
                    <a:pt x="612647" y="1280160"/>
                  </a:lnTo>
                  <a:close/>
                </a:path>
                <a:path w="3194685" h="3947160">
                  <a:moveTo>
                    <a:pt x="612647" y="3947160"/>
                  </a:moveTo>
                  <a:lnTo>
                    <a:pt x="2581655" y="3947160"/>
                  </a:lnTo>
                  <a:lnTo>
                    <a:pt x="2581655" y="2656332"/>
                  </a:lnTo>
                  <a:lnTo>
                    <a:pt x="612647" y="2656332"/>
                  </a:lnTo>
                  <a:lnTo>
                    <a:pt x="612647" y="3947160"/>
                  </a:lnTo>
                  <a:close/>
                </a:path>
              </a:pathLst>
            </a:custGeom>
            <a:ln w="12192">
              <a:solidFill>
                <a:srgbClr val="000000"/>
              </a:solidFill>
            </a:ln>
          </p:spPr>
          <p:txBody>
            <a:bodyPr wrap="square" lIns="0" tIns="0" rIns="0" bIns="0" rtlCol="0"/>
            <a:lstStyle/>
            <a:p>
              <a:endParaRPr/>
            </a:p>
          </p:txBody>
        </p:sp>
        <p:sp>
          <p:nvSpPr>
            <p:cNvPr id="6" name="object 6"/>
            <p:cNvSpPr/>
            <p:nvPr/>
          </p:nvSpPr>
          <p:spPr>
            <a:xfrm>
              <a:off x="1377696" y="3819144"/>
              <a:ext cx="3195320" cy="1376680"/>
            </a:xfrm>
            <a:custGeom>
              <a:avLst/>
              <a:gdLst/>
              <a:ahLst/>
              <a:cxnLst/>
              <a:rect l="l" t="t" r="r" b="b"/>
              <a:pathLst>
                <a:path w="3195320" h="1376679">
                  <a:moveTo>
                    <a:pt x="0" y="693419"/>
                  </a:moveTo>
                  <a:lnTo>
                    <a:pt x="3195066" y="693419"/>
                  </a:lnTo>
                </a:path>
                <a:path w="3195320" h="1376679">
                  <a:moveTo>
                    <a:pt x="612647" y="355091"/>
                  </a:moveTo>
                  <a:lnTo>
                    <a:pt x="612647" y="1032763"/>
                  </a:lnTo>
                </a:path>
                <a:path w="3195320" h="1376679">
                  <a:moveTo>
                    <a:pt x="2572512" y="355091"/>
                  </a:moveTo>
                  <a:lnTo>
                    <a:pt x="2572512" y="1032763"/>
                  </a:lnTo>
                </a:path>
                <a:path w="3195320" h="1376679">
                  <a:moveTo>
                    <a:pt x="613155" y="0"/>
                  </a:moveTo>
                  <a:lnTo>
                    <a:pt x="0" y="0"/>
                  </a:lnTo>
                </a:path>
                <a:path w="3195320" h="1376679">
                  <a:moveTo>
                    <a:pt x="3185667" y="1376171"/>
                  </a:moveTo>
                  <a:lnTo>
                    <a:pt x="2572512" y="1376171"/>
                  </a:lnTo>
                </a:path>
                <a:path w="3195320" h="1376679">
                  <a:moveTo>
                    <a:pt x="3185667" y="0"/>
                  </a:moveTo>
                  <a:lnTo>
                    <a:pt x="2572512" y="0"/>
                  </a:lnTo>
                </a:path>
                <a:path w="3195320" h="1376679">
                  <a:moveTo>
                    <a:pt x="613155" y="1376171"/>
                  </a:moveTo>
                  <a:lnTo>
                    <a:pt x="0" y="1376171"/>
                  </a:lnTo>
                </a:path>
              </a:pathLst>
            </a:custGeom>
            <a:ln w="6096">
              <a:solidFill>
                <a:srgbClr val="000000"/>
              </a:solidFill>
            </a:ln>
          </p:spPr>
          <p:txBody>
            <a:bodyPr wrap="square" lIns="0" tIns="0" rIns="0" bIns="0" rtlCol="0"/>
            <a:lstStyle/>
            <a:p>
              <a:endParaRPr/>
            </a:p>
          </p:txBody>
        </p:sp>
        <p:sp>
          <p:nvSpPr>
            <p:cNvPr id="7" name="object 7"/>
            <p:cNvSpPr/>
            <p:nvPr/>
          </p:nvSpPr>
          <p:spPr>
            <a:xfrm>
              <a:off x="2823972" y="2855975"/>
              <a:ext cx="302260" cy="3240405"/>
            </a:xfrm>
            <a:custGeom>
              <a:avLst/>
              <a:gdLst/>
              <a:ahLst/>
              <a:cxnLst/>
              <a:rect l="l" t="t" r="r" b="b"/>
              <a:pathLst>
                <a:path w="302260" h="3240404">
                  <a:moveTo>
                    <a:pt x="0" y="161544"/>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4"/>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4"/>
                  </a:lnTo>
                  <a:close/>
                </a:path>
                <a:path w="302260" h="3240404">
                  <a:moveTo>
                    <a:pt x="0" y="3078480"/>
                  </a:moveTo>
                  <a:lnTo>
                    <a:pt x="7693" y="3027419"/>
                  </a:lnTo>
                  <a:lnTo>
                    <a:pt x="29114" y="2983074"/>
                  </a:lnTo>
                  <a:lnTo>
                    <a:pt x="61776" y="2948104"/>
                  </a:lnTo>
                  <a:lnTo>
                    <a:pt x="103193" y="2925171"/>
                  </a:lnTo>
                  <a:lnTo>
                    <a:pt x="150875" y="2916936"/>
                  </a:lnTo>
                  <a:lnTo>
                    <a:pt x="198558" y="2925171"/>
                  </a:lnTo>
                  <a:lnTo>
                    <a:pt x="239975" y="2948104"/>
                  </a:lnTo>
                  <a:lnTo>
                    <a:pt x="272637" y="2983074"/>
                  </a:lnTo>
                  <a:lnTo>
                    <a:pt x="294058" y="3027419"/>
                  </a:lnTo>
                  <a:lnTo>
                    <a:pt x="301751" y="3078480"/>
                  </a:lnTo>
                  <a:lnTo>
                    <a:pt x="294058" y="3129540"/>
                  </a:lnTo>
                  <a:lnTo>
                    <a:pt x="272637" y="3173885"/>
                  </a:lnTo>
                  <a:lnTo>
                    <a:pt x="239975" y="3208855"/>
                  </a:lnTo>
                  <a:lnTo>
                    <a:pt x="198558" y="3231788"/>
                  </a:lnTo>
                  <a:lnTo>
                    <a:pt x="150875" y="3240024"/>
                  </a:lnTo>
                  <a:lnTo>
                    <a:pt x="103193" y="3231788"/>
                  </a:lnTo>
                  <a:lnTo>
                    <a:pt x="61776" y="3208855"/>
                  </a:lnTo>
                  <a:lnTo>
                    <a:pt x="29114" y="3173885"/>
                  </a:lnTo>
                  <a:lnTo>
                    <a:pt x="7693" y="3129540"/>
                  </a:lnTo>
                  <a:lnTo>
                    <a:pt x="0" y="3078480"/>
                  </a:lnTo>
                  <a:close/>
                </a:path>
              </a:pathLst>
            </a:custGeom>
            <a:ln w="12192">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2894076" y="2898647"/>
              <a:ext cx="160019" cy="152400"/>
            </a:xfrm>
            <a:prstGeom prst="rect">
              <a:avLst/>
            </a:prstGeom>
          </p:spPr>
        </p:pic>
        <p:pic>
          <p:nvPicPr>
            <p:cNvPr id="9" name="object 9"/>
            <p:cNvPicPr/>
            <p:nvPr/>
          </p:nvPicPr>
          <p:blipFill>
            <a:blip r:embed="rId3" cstate="print"/>
            <a:stretch>
              <a:fillRect/>
            </a:stretch>
          </p:blipFill>
          <p:spPr>
            <a:xfrm>
              <a:off x="2884932" y="5878068"/>
              <a:ext cx="179831" cy="143256"/>
            </a:xfrm>
            <a:prstGeom prst="rect">
              <a:avLst/>
            </a:prstGeom>
          </p:spPr>
        </p:pic>
      </p:grpSp>
      <p:sp>
        <p:nvSpPr>
          <p:cNvPr id="10" name="object 10"/>
          <p:cNvSpPr txBox="1"/>
          <p:nvPr/>
        </p:nvSpPr>
        <p:spPr>
          <a:xfrm>
            <a:off x="671932" y="875348"/>
            <a:ext cx="3088481" cy="1875949"/>
          </a:xfrm>
          <a:prstGeom prst="rect">
            <a:avLst/>
          </a:prstGeom>
        </p:spPr>
        <p:txBody>
          <a:bodyPr vert="horz" wrap="square" lIns="0" tIns="9525" rIns="0" bIns="0" rtlCol="0">
            <a:spAutoFit/>
          </a:bodyPr>
          <a:lstStyle/>
          <a:p>
            <a:pPr marL="27146" algn="ctr">
              <a:lnSpc>
                <a:spcPct val="100000"/>
              </a:lnSpc>
              <a:spcBef>
                <a:spcPts val="75"/>
              </a:spcBef>
            </a:pPr>
            <a:r>
              <a:rPr sz="1350" u="sng" spc="-15" dirty="0">
                <a:uFill>
                  <a:solidFill>
                    <a:srgbClr val="000000"/>
                  </a:solidFill>
                </a:uFill>
                <a:latin typeface="Calibri"/>
                <a:cs typeface="Calibri"/>
              </a:rPr>
              <a:t>Cuse</a:t>
            </a:r>
            <a:endParaRPr sz="1350" dirty="0">
              <a:latin typeface="Calibri"/>
              <a:cs typeface="Calibri"/>
            </a:endParaRPr>
          </a:p>
          <a:p>
            <a:pPr marL="9525" marR="25718">
              <a:lnSpc>
                <a:spcPct val="100000"/>
              </a:lnSpc>
              <a:spcBef>
                <a:spcPts val="34"/>
              </a:spcBef>
            </a:pPr>
            <a:r>
              <a:rPr sz="900" dirty="0">
                <a:solidFill>
                  <a:srgbClr val="FF0000"/>
                </a:solidFill>
                <a:latin typeface="Calibri"/>
                <a:cs typeface="Calibri"/>
              </a:rPr>
              <a:t>A</a:t>
            </a:r>
            <a:r>
              <a:rPr sz="750" dirty="0">
                <a:solidFill>
                  <a:srgbClr val="FF0000"/>
                </a:solidFill>
                <a:latin typeface="Calibri"/>
                <a:cs typeface="Calibri"/>
              </a:rPr>
              <a:t>1</a:t>
            </a:r>
            <a:r>
              <a:rPr sz="750" spc="34" dirty="0">
                <a:solidFill>
                  <a:srgbClr val="FF0000"/>
                </a:solidFill>
                <a:latin typeface="Calibri"/>
                <a:cs typeface="Calibri"/>
              </a:rPr>
              <a:t> </a:t>
            </a:r>
            <a:r>
              <a:rPr sz="900" dirty="0">
                <a:latin typeface="Calibri"/>
                <a:cs typeface="Calibri"/>
              </a:rPr>
              <a:t>-</a:t>
            </a:r>
            <a:r>
              <a:rPr sz="900" spc="-15" dirty="0">
                <a:latin typeface="Calibri"/>
                <a:cs typeface="Calibri"/>
              </a:rPr>
              <a:t> </a:t>
            </a:r>
            <a:r>
              <a:rPr sz="900" dirty="0">
                <a:latin typeface="Calibri"/>
                <a:cs typeface="Calibri"/>
              </a:rPr>
              <a:t>Nearest</a:t>
            </a:r>
            <a:r>
              <a:rPr sz="900" spc="-23"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ball;</a:t>
            </a:r>
            <a:r>
              <a:rPr sz="900" spc="-11" dirty="0">
                <a:latin typeface="Calibri"/>
                <a:cs typeface="Calibri"/>
              </a:rPr>
              <a:t> </a:t>
            </a:r>
            <a:r>
              <a:rPr sz="900" dirty="0">
                <a:latin typeface="Calibri"/>
                <a:cs typeface="Calibri"/>
              </a:rPr>
              <a:t>scrape</a:t>
            </a:r>
            <a:r>
              <a:rPr sz="900" spc="-15" dirty="0">
                <a:latin typeface="Calibri"/>
                <a:cs typeface="Calibri"/>
              </a:rPr>
              <a:t> </a:t>
            </a:r>
            <a:r>
              <a:rPr sz="900" dirty="0">
                <a:latin typeface="Calibri"/>
                <a:cs typeface="Calibri"/>
              </a:rPr>
              <a:t>across</a:t>
            </a:r>
            <a:r>
              <a:rPr sz="900" spc="8" dirty="0">
                <a:latin typeface="Calibri"/>
                <a:cs typeface="Calibri"/>
              </a:rPr>
              <a:t> </a:t>
            </a:r>
            <a:r>
              <a:rPr sz="900" dirty="0">
                <a:latin typeface="Calibri"/>
                <a:cs typeface="Calibri"/>
              </a:rPr>
              <a:t>field.</a:t>
            </a:r>
            <a:r>
              <a:rPr sz="900" spc="-30" dirty="0">
                <a:latin typeface="Calibri"/>
                <a:cs typeface="Calibri"/>
              </a:rPr>
              <a:t> </a:t>
            </a:r>
            <a:r>
              <a:rPr sz="900" dirty="0">
                <a:latin typeface="Calibri"/>
                <a:cs typeface="Calibri"/>
              </a:rPr>
              <a:t>Cut</a:t>
            </a:r>
            <a:r>
              <a:rPr sz="900" spc="-19" dirty="0">
                <a:latin typeface="Calibri"/>
                <a:cs typeface="Calibri"/>
              </a:rPr>
              <a:t> </a:t>
            </a:r>
            <a:r>
              <a:rPr sz="900" dirty="0">
                <a:latin typeface="Calibri"/>
                <a:cs typeface="Calibri"/>
              </a:rPr>
              <a:t>off</a:t>
            </a:r>
            <a:r>
              <a:rPr sz="900" spc="-15" dirty="0">
                <a:latin typeface="Calibri"/>
                <a:cs typeface="Calibri"/>
              </a:rPr>
              <a:t> </a:t>
            </a:r>
            <a:r>
              <a:rPr sz="900" dirty="0">
                <a:latin typeface="Calibri"/>
                <a:cs typeface="Calibri"/>
              </a:rPr>
              <a:t>ball</a:t>
            </a:r>
            <a:r>
              <a:rPr sz="900" spc="-26" dirty="0">
                <a:latin typeface="Calibri"/>
                <a:cs typeface="Calibri"/>
              </a:rPr>
              <a:t> </a:t>
            </a:r>
            <a:r>
              <a:rPr sz="900" dirty="0">
                <a:latin typeface="Calibri"/>
                <a:cs typeface="Calibri"/>
              </a:rPr>
              <a:t>carrier/look</a:t>
            </a:r>
            <a:r>
              <a:rPr sz="900" spc="-15" dirty="0">
                <a:latin typeface="Calibri"/>
                <a:cs typeface="Calibri"/>
              </a:rPr>
              <a:t> </a:t>
            </a:r>
            <a:r>
              <a:rPr sz="900" spc="-19" dirty="0">
                <a:latin typeface="Calibri"/>
                <a:cs typeface="Calibri"/>
              </a:rPr>
              <a:t>to </a:t>
            </a:r>
            <a:r>
              <a:rPr sz="900" dirty="0">
                <a:latin typeface="Calibri"/>
                <a:cs typeface="Calibri"/>
              </a:rPr>
              <a:t>run</a:t>
            </a:r>
            <a:r>
              <a:rPr sz="900" spc="-30" dirty="0">
                <a:latin typeface="Calibri"/>
                <a:cs typeface="Calibri"/>
              </a:rPr>
              <a:t> </a:t>
            </a:r>
            <a:r>
              <a:rPr sz="900" dirty="0">
                <a:latin typeface="Calibri"/>
                <a:cs typeface="Calibri"/>
              </a:rPr>
              <a:t>carrier</a:t>
            </a:r>
            <a:r>
              <a:rPr sz="900" spc="-15" dirty="0">
                <a:latin typeface="Calibri"/>
                <a:cs typeface="Calibri"/>
              </a:rPr>
              <a:t> </a:t>
            </a:r>
            <a:r>
              <a:rPr sz="900" dirty="0">
                <a:latin typeface="Calibri"/>
                <a:cs typeface="Calibri"/>
              </a:rPr>
              <a:t>into</a:t>
            </a:r>
            <a:r>
              <a:rPr sz="900" spc="-4" dirty="0">
                <a:latin typeface="Calibri"/>
                <a:cs typeface="Calibri"/>
              </a:rPr>
              <a:t> </a:t>
            </a:r>
            <a:r>
              <a:rPr sz="900" dirty="0">
                <a:solidFill>
                  <a:srgbClr val="FF0000"/>
                </a:solidFill>
                <a:latin typeface="Calibri"/>
                <a:cs typeface="Calibri"/>
              </a:rPr>
              <a:t>M</a:t>
            </a:r>
            <a:r>
              <a:rPr sz="750" dirty="0">
                <a:solidFill>
                  <a:srgbClr val="FF0000"/>
                </a:solidFill>
                <a:latin typeface="Calibri"/>
                <a:cs typeface="Calibri"/>
              </a:rPr>
              <a:t>4</a:t>
            </a:r>
            <a:r>
              <a:rPr sz="900" dirty="0">
                <a:latin typeface="Calibri"/>
                <a:cs typeface="Calibri"/>
              </a:rPr>
              <a:t>.</a:t>
            </a:r>
            <a:r>
              <a:rPr sz="900" spc="-8" dirty="0">
                <a:latin typeface="Calibri"/>
                <a:cs typeface="Calibri"/>
              </a:rPr>
              <a:t> </a:t>
            </a:r>
            <a:r>
              <a:rPr sz="900" dirty="0">
                <a:solidFill>
                  <a:srgbClr val="FF0000"/>
                </a:solidFill>
                <a:latin typeface="Calibri"/>
                <a:cs typeface="Calibri"/>
              </a:rPr>
              <a:t>D</a:t>
            </a:r>
            <a:r>
              <a:rPr sz="750" dirty="0">
                <a:solidFill>
                  <a:srgbClr val="FF0000"/>
                </a:solidFill>
                <a:latin typeface="Calibri"/>
                <a:cs typeface="Calibri"/>
              </a:rPr>
              <a:t>7</a:t>
            </a:r>
            <a:r>
              <a:rPr sz="750" spc="26" dirty="0">
                <a:solidFill>
                  <a:srgbClr val="FF0000"/>
                </a:solidFill>
                <a:latin typeface="Calibri"/>
                <a:cs typeface="Calibri"/>
              </a:rPr>
              <a:t> </a:t>
            </a:r>
            <a:r>
              <a:rPr sz="900" dirty="0">
                <a:latin typeface="Calibri"/>
                <a:cs typeface="Calibri"/>
              </a:rPr>
              <a:t>will</a:t>
            </a:r>
            <a:r>
              <a:rPr sz="900" spc="-4" dirty="0">
                <a:latin typeface="Calibri"/>
                <a:cs typeface="Calibri"/>
              </a:rPr>
              <a:t> </a:t>
            </a:r>
            <a:r>
              <a:rPr sz="900" dirty="0">
                <a:latin typeface="Calibri"/>
                <a:cs typeface="Calibri"/>
              </a:rPr>
              <a:t>help</a:t>
            </a:r>
            <a:r>
              <a:rPr sz="900" spc="-19" dirty="0">
                <a:latin typeface="Calibri"/>
                <a:cs typeface="Calibri"/>
              </a:rPr>
              <a:t> </a:t>
            </a:r>
            <a:r>
              <a:rPr sz="900" dirty="0">
                <a:latin typeface="Calibri"/>
                <a:cs typeface="Calibri"/>
              </a:rPr>
              <a:t>with</a:t>
            </a:r>
            <a:r>
              <a:rPr sz="900" spc="4" dirty="0">
                <a:latin typeface="Calibri"/>
                <a:cs typeface="Calibri"/>
              </a:rPr>
              <a:t> </a:t>
            </a:r>
            <a:r>
              <a:rPr sz="900" dirty="0">
                <a:solidFill>
                  <a:srgbClr val="FF0000"/>
                </a:solidFill>
                <a:latin typeface="Calibri"/>
                <a:cs typeface="Calibri"/>
              </a:rPr>
              <a:t>M</a:t>
            </a:r>
            <a:r>
              <a:rPr sz="750" dirty="0">
                <a:solidFill>
                  <a:srgbClr val="FF0000"/>
                </a:solidFill>
                <a:latin typeface="Calibri"/>
                <a:cs typeface="Calibri"/>
              </a:rPr>
              <a:t>4</a:t>
            </a:r>
            <a:r>
              <a:rPr sz="750" spc="26" dirty="0">
                <a:solidFill>
                  <a:srgbClr val="FF0000"/>
                </a:solidFill>
                <a:latin typeface="Calibri"/>
                <a:cs typeface="Calibri"/>
              </a:rPr>
              <a:t> </a:t>
            </a:r>
            <a:r>
              <a:rPr sz="900" spc="-19" dirty="0">
                <a:latin typeface="Calibri"/>
                <a:cs typeface="Calibri"/>
              </a:rPr>
              <a:t>man</a:t>
            </a:r>
            <a:endParaRPr sz="900" dirty="0">
              <a:latin typeface="Calibri"/>
              <a:cs typeface="Calibri"/>
            </a:endParaRPr>
          </a:p>
          <a:p>
            <a:pPr marL="9525">
              <a:lnSpc>
                <a:spcPct val="100000"/>
              </a:lnSpc>
            </a:pPr>
            <a:r>
              <a:rPr sz="900" dirty="0">
                <a:solidFill>
                  <a:srgbClr val="FF0000"/>
                </a:solidFill>
                <a:latin typeface="Calibri"/>
                <a:cs typeface="Calibri"/>
              </a:rPr>
              <a:t>A</a:t>
            </a:r>
            <a:r>
              <a:rPr sz="750" dirty="0">
                <a:solidFill>
                  <a:srgbClr val="FF0000"/>
                </a:solidFill>
                <a:latin typeface="Calibri"/>
                <a:cs typeface="Calibri"/>
              </a:rPr>
              <a:t>2</a:t>
            </a:r>
            <a:r>
              <a:rPr sz="750" spc="41" dirty="0">
                <a:solidFill>
                  <a:srgbClr val="FF0000"/>
                </a:solidFill>
                <a:latin typeface="Calibri"/>
                <a:cs typeface="Calibri"/>
              </a:rPr>
              <a:t> </a:t>
            </a:r>
            <a:r>
              <a:rPr sz="900" dirty="0">
                <a:latin typeface="Calibri"/>
                <a:cs typeface="Calibri"/>
              </a:rPr>
              <a:t>– pick</a:t>
            </a:r>
            <a:r>
              <a:rPr sz="900" spc="-8" dirty="0">
                <a:latin typeface="Calibri"/>
                <a:cs typeface="Calibri"/>
              </a:rPr>
              <a:t> </a:t>
            </a:r>
            <a:r>
              <a:rPr sz="900" dirty="0">
                <a:latin typeface="Calibri"/>
                <a:cs typeface="Calibri"/>
              </a:rPr>
              <a:t>up</a:t>
            </a:r>
            <a:r>
              <a:rPr sz="900" spc="-11" dirty="0">
                <a:latin typeface="Calibri"/>
                <a:cs typeface="Calibri"/>
              </a:rPr>
              <a:t> </a:t>
            </a:r>
            <a:r>
              <a:rPr sz="900" dirty="0">
                <a:latin typeface="Calibri"/>
                <a:cs typeface="Calibri"/>
              </a:rPr>
              <a:t>any</a:t>
            </a:r>
            <a:r>
              <a:rPr sz="900" spc="-15" dirty="0">
                <a:latin typeface="Calibri"/>
                <a:cs typeface="Calibri"/>
              </a:rPr>
              <a:t> </a:t>
            </a:r>
            <a:r>
              <a:rPr sz="900" spc="-8" dirty="0">
                <a:latin typeface="Calibri"/>
                <a:cs typeface="Calibri"/>
              </a:rPr>
              <a:t>cutters</a:t>
            </a:r>
            <a:r>
              <a:rPr sz="900" spc="-19" dirty="0">
                <a:latin typeface="Calibri"/>
                <a:cs typeface="Calibri"/>
              </a:rPr>
              <a:t> </a:t>
            </a:r>
            <a:r>
              <a:rPr sz="900" dirty="0">
                <a:latin typeface="Calibri"/>
                <a:cs typeface="Calibri"/>
              </a:rPr>
              <a:t>in</a:t>
            </a:r>
            <a:r>
              <a:rPr sz="900" spc="-8" dirty="0">
                <a:latin typeface="Calibri"/>
                <a:cs typeface="Calibri"/>
              </a:rPr>
              <a:t> </a:t>
            </a:r>
            <a:r>
              <a:rPr sz="900" dirty="0">
                <a:latin typeface="Calibri"/>
                <a:cs typeface="Calibri"/>
              </a:rPr>
              <a:t>mid</a:t>
            </a:r>
            <a:r>
              <a:rPr sz="900" spc="-8" dirty="0">
                <a:latin typeface="Calibri"/>
                <a:cs typeface="Calibri"/>
              </a:rPr>
              <a:t> </a:t>
            </a:r>
            <a:r>
              <a:rPr sz="900" dirty="0">
                <a:latin typeface="Calibri"/>
                <a:cs typeface="Calibri"/>
              </a:rPr>
              <a:t>of</a:t>
            </a:r>
            <a:r>
              <a:rPr sz="900" spc="4" dirty="0">
                <a:latin typeface="Calibri"/>
                <a:cs typeface="Calibri"/>
              </a:rPr>
              <a:t> </a:t>
            </a:r>
            <a:r>
              <a:rPr sz="900" spc="-8" dirty="0">
                <a:latin typeface="Calibri"/>
                <a:cs typeface="Calibri"/>
              </a:rPr>
              <a:t>field</a:t>
            </a:r>
            <a:endParaRPr sz="900" dirty="0">
              <a:latin typeface="Calibri"/>
              <a:cs typeface="Calibri"/>
            </a:endParaRPr>
          </a:p>
          <a:p>
            <a:pPr marL="9525">
              <a:lnSpc>
                <a:spcPct val="100000"/>
              </a:lnSpc>
              <a:spcBef>
                <a:spcPts val="4"/>
              </a:spcBef>
            </a:pPr>
            <a:r>
              <a:rPr sz="900" dirty="0">
                <a:solidFill>
                  <a:srgbClr val="FF0000"/>
                </a:solidFill>
                <a:latin typeface="Calibri"/>
                <a:cs typeface="Calibri"/>
              </a:rPr>
              <a:t>A</a:t>
            </a:r>
            <a:r>
              <a:rPr sz="750" dirty="0">
                <a:solidFill>
                  <a:srgbClr val="FF0000"/>
                </a:solidFill>
                <a:latin typeface="Calibri"/>
                <a:cs typeface="Calibri"/>
              </a:rPr>
              <a:t>3</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sz="900" dirty="0">
                <a:latin typeface="Calibri"/>
                <a:cs typeface="Calibri"/>
              </a:rPr>
              <a:t>you</a:t>
            </a:r>
            <a:r>
              <a:rPr sz="900" spc="-15" dirty="0">
                <a:latin typeface="Calibri"/>
                <a:cs typeface="Calibri"/>
              </a:rPr>
              <a:t> </a:t>
            </a:r>
            <a:r>
              <a:rPr sz="900" dirty="0">
                <a:latin typeface="Calibri"/>
                <a:cs typeface="Calibri"/>
              </a:rPr>
              <a:t>have</a:t>
            </a:r>
            <a:r>
              <a:rPr sz="900" spc="-15" dirty="0">
                <a:latin typeface="Calibri"/>
                <a:cs typeface="Calibri"/>
              </a:rPr>
              <a:t> </a:t>
            </a:r>
            <a:r>
              <a:rPr sz="900" dirty="0">
                <a:latin typeface="Calibri"/>
                <a:cs typeface="Calibri"/>
              </a:rPr>
              <a:t>backside</a:t>
            </a:r>
            <a:r>
              <a:rPr sz="900" spc="-8" dirty="0">
                <a:latin typeface="Calibri"/>
                <a:cs typeface="Calibri"/>
              </a:rPr>
              <a:t> </a:t>
            </a:r>
            <a:r>
              <a:rPr sz="900" dirty="0">
                <a:latin typeface="Calibri"/>
                <a:cs typeface="Calibri"/>
              </a:rPr>
              <a:t>snap</a:t>
            </a:r>
            <a:r>
              <a:rPr sz="900" spc="-23" dirty="0">
                <a:latin typeface="Calibri"/>
                <a:cs typeface="Calibri"/>
              </a:rPr>
              <a:t> </a:t>
            </a:r>
            <a:r>
              <a:rPr sz="900" dirty="0">
                <a:latin typeface="Calibri"/>
                <a:cs typeface="Calibri"/>
              </a:rPr>
              <a:t>lane</a:t>
            </a:r>
            <a:r>
              <a:rPr sz="900" spc="-19" dirty="0">
                <a:latin typeface="Calibri"/>
                <a:cs typeface="Calibri"/>
              </a:rPr>
              <a:t> </a:t>
            </a:r>
            <a:r>
              <a:rPr sz="900" spc="-8" dirty="0">
                <a:latin typeface="Calibri"/>
                <a:cs typeface="Calibri"/>
              </a:rPr>
              <a:t>responsibilities</a:t>
            </a:r>
            <a:endParaRPr sz="900" dirty="0">
              <a:latin typeface="Calibri"/>
              <a:cs typeface="Calibri"/>
            </a:endParaRPr>
          </a:p>
          <a:p>
            <a:pPr marL="9525" marR="3810">
              <a:lnSpc>
                <a:spcPct val="100000"/>
              </a:lnSpc>
            </a:pPr>
            <a:r>
              <a:rPr sz="900" dirty="0">
                <a:solidFill>
                  <a:srgbClr val="FF0000"/>
                </a:solidFill>
                <a:latin typeface="Calibri"/>
                <a:cs typeface="Calibri"/>
              </a:rPr>
              <a:t>M</a:t>
            </a:r>
            <a:r>
              <a:rPr sz="750" dirty="0">
                <a:solidFill>
                  <a:srgbClr val="FF0000"/>
                </a:solidFill>
                <a:latin typeface="Calibri"/>
                <a:cs typeface="Calibri"/>
              </a:rPr>
              <a:t>4</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sz="900" dirty="0">
                <a:latin typeface="Calibri"/>
                <a:cs typeface="Calibri"/>
              </a:rPr>
              <a:t>look</a:t>
            </a:r>
            <a:r>
              <a:rPr sz="900" spc="-4" dirty="0">
                <a:latin typeface="Calibri"/>
                <a:cs typeface="Calibri"/>
              </a:rPr>
              <a:t> </a:t>
            </a:r>
            <a:r>
              <a:rPr sz="900" dirty="0">
                <a:latin typeface="Calibri"/>
                <a:cs typeface="Calibri"/>
              </a:rPr>
              <a:t>to</a:t>
            </a:r>
            <a:r>
              <a:rPr sz="900" spc="-11" dirty="0">
                <a:latin typeface="Calibri"/>
                <a:cs typeface="Calibri"/>
              </a:rPr>
              <a:t> </a:t>
            </a:r>
            <a:r>
              <a:rPr sz="900" dirty="0">
                <a:latin typeface="Calibri"/>
                <a:cs typeface="Calibri"/>
              </a:rPr>
              <a:t>double</a:t>
            </a:r>
            <a:r>
              <a:rPr sz="900" spc="-30" dirty="0">
                <a:latin typeface="Calibri"/>
                <a:cs typeface="Calibri"/>
              </a:rPr>
              <a:t> </a:t>
            </a:r>
            <a:r>
              <a:rPr sz="900" dirty="0">
                <a:latin typeface="Calibri"/>
                <a:cs typeface="Calibri"/>
              </a:rPr>
              <a:t>ball</a:t>
            </a:r>
            <a:r>
              <a:rPr sz="900" spc="-15" dirty="0">
                <a:latin typeface="Calibri"/>
                <a:cs typeface="Calibri"/>
              </a:rPr>
              <a:t> </a:t>
            </a:r>
            <a:r>
              <a:rPr sz="900" spc="-8" dirty="0">
                <a:latin typeface="Calibri"/>
                <a:cs typeface="Calibri"/>
              </a:rPr>
              <a:t>carrier,</a:t>
            </a:r>
            <a:r>
              <a:rPr sz="900" spc="-19" dirty="0">
                <a:latin typeface="Calibri"/>
                <a:cs typeface="Calibri"/>
              </a:rPr>
              <a:t> </a:t>
            </a:r>
            <a:r>
              <a:rPr sz="900" dirty="0">
                <a:latin typeface="Calibri"/>
                <a:cs typeface="Calibri"/>
              </a:rPr>
              <a:t>if</a:t>
            </a:r>
            <a:r>
              <a:rPr sz="900" spc="-11" dirty="0">
                <a:latin typeface="Calibri"/>
                <a:cs typeface="Calibri"/>
              </a:rPr>
              <a:t> </a:t>
            </a:r>
            <a:r>
              <a:rPr sz="900" dirty="0">
                <a:latin typeface="Calibri"/>
                <a:cs typeface="Calibri"/>
              </a:rPr>
              <a:t>possible.</a:t>
            </a:r>
            <a:r>
              <a:rPr sz="900" spc="-8" dirty="0">
                <a:latin typeface="Calibri"/>
                <a:cs typeface="Calibri"/>
              </a:rPr>
              <a:t> </a:t>
            </a:r>
            <a:r>
              <a:rPr sz="900" dirty="0">
                <a:latin typeface="Calibri"/>
                <a:cs typeface="Calibri"/>
              </a:rPr>
              <a:t>Do</a:t>
            </a:r>
            <a:r>
              <a:rPr sz="900" spc="-15" dirty="0">
                <a:latin typeface="Calibri"/>
                <a:cs typeface="Calibri"/>
              </a:rPr>
              <a:t> </a:t>
            </a:r>
            <a:r>
              <a:rPr sz="900" dirty="0">
                <a:latin typeface="Calibri"/>
                <a:cs typeface="Calibri"/>
              </a:rPr>
              <a:t>not</a:t>
            </a:r>
            <a:r>
              <a:rPr sz="900" spc="-8" dirty="0">
                <a:latin typeface="Calibri"/>
                <a:cs typeface="Calibri"/>
              </a:rPr>
              <a:t> </a:t>
            </a:r>
            <a:r>
              <a:rPr sz="900" dirty="0">
                <a:latin typeface="Calibri"/>
                <a:cs typeface="Calibri"/>
              </a:rPr>
              <a:t>leave</a:t>
            </a:r>
            <a:r>
              <a:rPr sz="900" spc="-4" dirty="0">
                <a:latin typeface="Calibri"/>
                <a:cs typeface="Calibri"/>
              </a:rPr>
              <a:t> </a:t>
            </a:r>
            <a:r>
              <a:rPr sz="900" dirty="0">
                <a:latin typeface="Calibri"/>
                <a:cs typeface="Calibri"/>
              </a:rPr>
              <a:t>your</a:t>
            </a:r>
            <a:r>
              <a:rPr sz="900" spc="-26" dirty="0">
                <a:latin typeface="Calibri"/>
                <a:cs typeface="Calibri"/>
              </a:rPr>
              <a:t> </a:t>
            </a:r>
            <a:r>
              <a:rPr sz="900" spc="-19" dirty="0">
                <a:latin typeface="Calibri"/>
                <a:cs typeface="Calibri"/>
              </a:rPr>
              <a:t>man </a:t>
            </a:r>
            <a:r>
              <a:rPr sz="900" dirty="0">
                <a:latin typeface="Calibri"/>
                <a:cs typeface="Calibri"/>
              </a:rPr>
              <a:t>to</a:t>
            </a:r>
            <a:r>
              <a:rPr sz="900" spc="-23" dirty="0">
                <a:latin typeface="Calibri"/>
                <a:cs typeface="Calibri"/>
              </a:rPr>
              <a:t> </a:t>
            </a:r>
            <a:r>
              <a:rPr sz="900" dirty="0">
                <a:latin typeface="Calibri"/>
                <a:cs typeface="Calibri"/>
              </a:rPr>
              <a:t>go</a:t>
            </a:r>
            <a:r>
              <a:rPr sz="900" spc="4" dirty="0">
                <a:latin typeface="Calibri"/>
                <a:cs typeface="Calibri"/>
              </a:rPr>
              <a:t> </a:t>
            </a:r>
            <a:r>
              <a:rPr sz="900" dirty="0">
                <a:latin typeface="Calibri"/>
                <a:cs typeface="Calibri"/>
              </a:rPr>
              <a:t>down</a:t>
            </a:r>
            <a:r>
              <a:rPr sz="900" spc="-26" dirty="0">
                <a:latin typeface="Calibri"/>
                <a:cs typeface="Calibri"/>
              </a:rPr>
              <a:t> </a:t>
            </a:r>
            <a:r>
              <a:rPr sz="900" dirty="0">
                <a:latin typeface="Calibri"/>
                <a:cs typeface="Calibri"/>
              </a:rPr>
              <a:t>field</a:t>
            </a:r>
            <a:r>
              <a:rPr sz="900" spc="-19" dirty="0">
                <a:latin typeface="Calibri"/>
                <a:cs typeface="Calibri"/>
              </a:rPr>
              <a:t> </a:t>
            </a:r>
            <a:r>
              <a:rPr sz="900" dirty="0">
                <a:latin typeface="Calibri"/>
                <a:cs typeface="Calibri"/>
              </a:rPr>
              <a:t>to</a:t>
            </a:r>
            <a:r>
              <a:rPr sz="900" spc="-4" dirty="0">
                <a:latin typeface="Calibri"/>
                <a:cs typeface="Calibri"/>
              </a:rPr>
              <a:t> </a:t>
            </a:r>
            <a:r>
              <a:rPr sz="900" dirty="0">
                <a:latin typeface="Calibri"/>
                <a:cs typeface="Calibri"/>
              </a:rPr>
              <a:t>double.</a:t>
            </a:r>
            <a:r>
              <a:rPr sz="900" spc="-34" dirty="0">
                <a:latin typeface="Calibri"/>
                <a:cs typeface="Calibri"/>
              </a:rPr>
              <a:t> </a:t>
            </a:r>
            <a:r>
              <a:rPr sz="900" dirty="0">
                <a:latin typeface="Calibri"/>
                <a:cs typeface="Calibri"/>
              </a:rPr>
              <a:t>Allow</a:t>
            </a:r>
            <a:r>
              <a:rPr sz="900" spc="-8" dirty="0">
                <a:latin typeface="Calibri"/>
                <a:cs typeface="Calibri"/>
              </a:rPr>
              <a:t> </a:t>
            </a:r>
            <a:r>
              <a:rPr sz="900" dirty="0">
                <a:latin typeface="Calibri"/>
                <a:cs typeface="Calibri"/>
              </a:rPr>
              <a:t>ball</a:t>
            </a:r>
            <a:r>
              <a:rPr sz="900" spc="-15" dirty="0">
                <a:latin typeface="Calibri"/>
                <a:cs typeface="Calibri"/>
              </a:rPr>
              <a:t> </a:t>
            </a:r>
            <a:r>
              <a:rPr sz="900" dirty="0">
                <a:latin typeface="Calibri"/>
                <a:cs typeface="Calibri"/>
              </a:rPr>
              <a:t>carrier</a:t>
            </a:r>
            <a:r>
              <a:rPr sz="900" spc="-23"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come</a:t>
            </a:r>
            <a:r>
              <a:rPr sz="900" spc="4" dirty="0">
                <a:latin typeface="Calibri"/>
                <a:cs typeface="Calibri"/>
              </a:rPr>
              <a:t> </a:t>
            </a:r>
            <a:r>
              <a:rPr sz="900" dirty="0">
                <a:latin typeface="Calibri"/>
                <a:cs typeface="Calibri"/>
              </a:rPr>
              <a:t>to</a:t>
            </a:r>
            <a:r>
              <a:rPr sz="900" spc="-11" dirty="0">
                <a:latin typeface="Calibri"/>
                <a:cs typeface="Calibri"/>
              </a:rPr>
              <a:t> </a:t>
            </a:r>
            <a:r>
              <a:rPr sz="900" spc="-19" dirty="0">
                <a:latin typeface="Calibri"/>
                <a:cs typeface="Calibri"/>
              </a:rPr>
              <a:t>you</a:t>
            </a:r>
            <a:endParaRPr sz="900" dirty="0">
              <a:latin typeface="Calibri"/>
              <a:cs typeface="Calibri"/>
            </a:endParaRPr>
          </a:p>
          <a:p>
            <a:pPr marL="9525">
              <a:lnSpc>
                <a:spcPct val="100000"/>
              </a:lnSpc>
            </a:pPr>
            <a:r>
              <a:rPr sz="900" dirty="0">
                <a:solidFill>
                  <a:srgbClr val="FF0000"/>
                </a:solidFill>
                <a:latin typeface="Calibri"/>
                <a:cs typeface="Calibri"/>
              </a:rPr>
              <a:t>M</a:t>
            </a:r>
            <a:r>
              <a:rPr sz="750" dirty="0">
                <a:solidFill>
                  <a:srgbClr val="FF0000"/>
                </a:solidFill>
                <a:latin typeface="Calibri"/>
                <a:cs typeface="Calibri"/>
              </a:rPr>
              <a:t>5</a:t>
            </a:r>
            <a:r>
              <a:rPr sz="900" dirty="0">
                <a:latin typeface="Calibri"/>
                <a:cs typeface="Calibri"/>
              </a:rPr>
              <a:t>–</a:t>
            </a:r>
            <a:r>
              <a:rPr sz="900" spc="-8" dirty="0">
                <a:latin typeface="Calibri"/>
                <a:cs typeface="Calibri"/>
              </a:rPr>
              <a:t> </a:t>
            </a:r>
            <a:r>
              <a:rPr sz="900" dirty="0">
                <a:latin typeface="Calibri"/>
                <a:cs typeface="Calibri"/>
              </a:rPr>
              <a:t>start</a:t>
            </a:r>
            <a:r>
              <a:rPr sz="900" spc="-19" dirty="0">
                <a:latin typeface="Calibri"/>
                <a:cs typeface="Calibri"/>
              </a:rPr>
              <a:t> </a:t>
            </a:r>
            <a:r>
              <a:rPr sz="900" dirty="0">
                <a:latin typeface="Calibri"/>
                <a:cs typeface="Calibri"/>
              </a:rPr>
              <a:t>edging</a:t>
            </a:r>
            <a:r>
              <a:rPr sz="900" spc="-26" dirty="0">
                <a:latin typeface="Calibri"/>
                <a:cs typeface="Calibri"/>
              </a:rPr>
              <a:t> </a:t>
            </a:r>
            <a:r>
              <a:rPr sz="900" dirty="0">
                <a:latin typeface="Calibri"/>
                <a:cs typeface="Calibri"/>
              </a:rPr>
              <a:t>off</a:t>
            </a:r>
            <a:r>
              <a:rPr sz="900" spc="-23" dirty="0">
                <a:latin typeface="Calibri"/>
                <a:cs typeface="Calibri"/>
              </a:rPr>
              <a:t> </a:t>
            </a:r>
            <a:r>
              <a:rPr sz="900" dirty="0">
                <a:latin typeface="Calibri"/>
                <a:cs typeface="Calibri"/>
              </a:rPr>
              <a:t>side</a:t>
            </a:r>
            <a:r>
              <a:rPr sz="900" spc="-4" dirty="0">
                <a:latin typeface="Calibri"/>
                <a:cs typeface="Calibri"/>
              </a:rPr>
              <a:t> </a:t>
            </a:r>
            <a:r>
              <a:rPr sz="900" dirty="0">
                <a:latin typeface="Calibri"/>
                <a:cs typeface="Calibri"/>
              </a:rPr>
              <a:t>to</a:t>
            </a:r>
            <a:r>
              <a:rPr sz="900" spc="-11" dirty="0">
                <a:latin typeface="Calibri"/>
                <a:cs typeface="Calibri"/>
              </a:rPr>
              <a:t> </a:t>
            </a:r>
            <a:r>
              <a:rPr sz="900" dirty="0">
                <a:latin typeface="Calibri"/>
                <a:cs typeface="Calibri"/>
              </a:rPr>
              <a:t>get</a:t>
            </a:r>
            <a:r>
              <a:rPr sz="900" spc="-4" dirty="0">
                <a:latin typeface="Calibri"/>
                <a:cs typeface="Calibri"/>
              </a:rPr>
              <a:t> </a:t>
            </a:r>
            <a:r>
              <a:rPr sz="900" dirty="0">
                <a:latin typeface="Calibri"/>
                <a:cs typeface="Calibri"/>
              </a:rPr>
              <a:t>into</a:t>
            </a:r>
            <a:r>
              <a:rPr sz="900" spc="-11"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hole</a:t>
            </a:r>
            <a:r>
              <a:rPr sz="900" spc="-11" dirty="0">
                <a:latin typeface="Calibri"/>
                <a:cs typeface="Calibri"/>
              </a:rPr>
              <a:t> </a:t>
            </a:r>
            <a:r>
              <a:rPr sz="900" dirty="0">
                <a:latin typeface="Calibri"/>
                <a:cs typeface="Calibri"/>
              </a:rPr>
              <a:t>if</a:t>
            </a:r>
            <a:r>
              <a:rPr sz="900" spc="-11" dirty="0">
                <a:latin typeface="Calibri"/>
                <a:cs typeface="Calibri"/>
              </a:rPr>
              <a:t> </a:t>
            </a:r>
            <a:r>
              <a:rPr sz="900" dirty="0">
                <a:latin typeface="Calibri"/>
                <a:cs typeface="Calibri"/>
              </a:rPr>
              <a:t>need</a:t>
            </a:r>
            <a:r>
              <a:rPr sz="900" spc="-23" dirty="0">
                <a:latin typeface="Calibri"/>
                <a:cs typeface="Calibri"/>
              </a:rPr>
              <a:t> </a:t>
            </a:r>
            <a:r>
              <a:rPr sz="900" spc="-19" dirty="0">
                <a:latin typeface="Calibri"/>
                <a:cs typeface="Calibri"/>
              </a:rPr>
              <a:t>be</a:t>
            </a:r>
            <a:endParaRPr sz="900" dirty="0">
              <a:latin typeface="Calibri"/>
              <a:cs typeface="Calibri"/>
            </a:endParaRPr>
          </a:p>
          <a:p>
            <a:pPr marL="9525" marR="21431">
              <a:lnSpc>
                <a:spcPct val="100000"/>
              </a:lnSpc>
            </a:pPr>
            <a:r>
              <a:rPr sz="900" dirty="0">
                <a:solidFill>
                  <a:srgbClr val="FF0000"/>
                </a:solidFill>
                <a:latin typeface="Calibri"/>
                <a:cs typeface="Calibri"/>
              </a:rPr>
              <a:t>M</a:t>
            </a:r>
            <a:r>
              <a:rPr sz="750" dirty="0">
                <a:solidFill>
                  <a:srgbClr val="FF0000"/>
                </a:solidFill>
                <a:latin typeface="Calibri"/>
                <a:cs typeface="Calibri"/>
              </a:rPr>
              <a:t>6</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sz="900" dirty="0">
                <a:latin typeface="Calibri"/>
                <a:cs typeface="Calibri"/>
              </a:rPr>
              <a:t>get</a:t>
            </a:r>
            <a:r>
              <a:rPr sz="900" spc="-4" dirty="0">
                <a:latin typeface="Calibri"/>
                <a:cs typeface="Calibri"/>
              </a:rPr>
              <a:t> </a:t>
            </a:r>
            <a:r>
              <a:rPr sz="900" dirty="0">
                <a:latin typeface="Calibri"/>
                <a:cs typeface="Calibri"/>
              </a:rPr>
              <a:t>into</a:t>
            </a:r>
            <a:r>
              <a:rPr sz="900" spc="-23" dirty="0">
                <a:latin typeface="Calibri"/>
                <a:cs typeface="Calibri"/>
              </a:rPr>
              <a:t> </a:t>
            </a:r>
            <a:r>
              <a:rPr sz="900" dirty="0">
                <a:latin typeface="Calibri"/>
                <a:cs typeface="Calibri"/>
              </a:rPr>
              <a:t>the</a:t>
            </a:r>
            <a:r>
              <a:rPr sz="900" spc="-11" dirty="0">
                <a:latin typeface="Calibri"/>
                <a:cs typeface="Calibri"/>
              </a:rPr>
              <a:t> </a:t>
            </a:r>
            <a:r>
              <a:rPr sz="900" dirty="0">
                <a:latin typeface="Calibri"/>
                <a:cs typeface="Calibri"/>
              </a:rPr>
              <a:t>hole.</a:t>
            </a:r>
            <a:r>
              <a:rPr sz="900" spc="-19" dirty="0">
                <a:latin typeface="Calibri"/>
                <a:cs typeface="Calibri"/>
              </a:rPr>
              <a:t> </a:t>
            </a:r>
            <a:r>
              <a:rPr sz="900" dirty="0">
                <a:latin typeface="Calibri"/>
                <a:cs typeface="Calibri"/>
              </a:rPr>
              <a:t>Help</a:t>
            </a:r>
            <a:r>
              <a:rPr sz="900" spc="-15"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defense</a:t>
            </a:r>
            <a:r>
              <a:rPr sz="900" spc="-23" dirty="0">
                <a:latin typeface="Calibri"/>
                <a:cs typeface="Calibri"/>
              </a:rPr>
              <a:t> </a:t>
            </a:r>
            <a:r>
              <a:rPr sz="900" dirty="0">
                <a:latin typeface="Calibri"/>
                <a:cs typeface="Calibri"/>
              </a:rPr>
              <a:t>on</a:t>
            </a:r>
            <a:r>
              <a:rPr sz="900" spc="-8"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backside</a:t>
            </a:r>
            <a:r>
              <a:rPr sz="900" spc="-4" dirty="0">
                <a:latin typeface="Calibri"/>
                <a:cs typeface="Calibri"/>
              </a:rPr>
              <a:t> </a:t>
            </a:r>
            <a:r>
              <a:rPr sz="900" dirty="0">
                <a:latin typeface="Calibri"/>
                <a:cs typeface="Calibri"/>
              </a:rPr>
              <a:t>when</a:t>
            </a:r>
            <a:r>
              <a:rPr sz="900" spc="11" dirty="0">
                <a:latin typeface="Calibri"/>
                <a:cs typeface="Calibri"/>
              </a:rPr>
              <a:t> </a:t>
            </a:r>
            <a:r>
              <a:rPr sz="900" spc="-19" dirty="0">
                <a:solidFill>
                  <a:srgbClr val="FF0000"/>
                </a:solidFill>
                <a:latin typeface="Calibri"/>
                <a:cs typeface="Calibri"/>
              </a:rPr>
              <a:t>D</a:t>
            </a:r>
            <a:r>
              <a:rPr sz="750" spc="-19" dirty="0">
                <a:solidFill>
                  <a:srgbClr val="FF0000"/>
                </a:solidFill>
                <a:latin typeface="Calibri"/>
                <a:cs typeface="Calibri"/>
              </a:rPr>
              <a:t>7 </a:t>
            </a:r>
            <a:r>
              <a:rPr sz="900" dirty="0">
                <a:latin typeface="Calibri"/>
                <a:cs typeface="Calibri"/>
              </a:rPr>
              <a:t>picks</a:t>
            </a:r>
            <a:r>
              <a:rPr sz="900" spc="-4" dirty="0">
                <a:latin typeface="Calibri"/>
                <a:cs typeface="Calibri"/>
              </a:rPr>
              <a:t> </a:t>
            </a:r>
            <a:r>
              <a:rPr sz="900" dirty="0">
                <a:latin typeface="Calibri"/>
                <a:cs typeface="Calibri"/>
              </a:rPr>
              <a:t>up</a:t>
            </a:r>
            <a:r>
              <a:rPr sz="900" spc="-15" dirty="0">
                <a:latin typeface="Calibri"/>
                <a:cs typeface="Calibri"/>
              </a:rPr>
              <a:t> </a:t>
            </a:r>
            <a:r>
              <a:rPr sz="900" spc="-19" dirty="0">
                <a:solidFill>
                  <a:srgbClr val="FF0000"/>
                </a:solidFill>
                <a:latin typeface="Calibri"/>
                <a:cs typeface="Calibri"/>
              </a:rPr>
              <a:t>M</a:t>
            </a:r>
            <a:r>
              <a:rPr sz="750" spc="-19" dirty="0">
                <a:solidFill>
                  <a:srgbClr val="FF0000"/>
                </a:solidFill>
                <a:latin typeface="Calibri"/>
                <a:cs typeface="Calibri"/>
              </a:rPr>
              <a:t>4</a:t>
            </a:r>
            <a:endParaRPr sz="75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7</a:t>
            </a:r>
            <a:r>
              <a:rPr sz="750" spc="30" dirty="0">
                <a:solidFill>
                  <a:srgbClr val="FF0000"/>
                </a:solidFill>
                <a:latin typeface="Calibri"/>
                <a:cs typeface="Calibri"/>
              </a:rPr>
              <a:t> </a:t>
            </a:r>
            <a:r>
              <a:rPr sz="900" dirty="0">
                <a:latin typeface="Calibri"/>
                <a:cs typeface="Calibri"/>
              </a:rPr>
              <a:t>– pick</a:t>
            </a:r>
            <a:r>
              <a:rPr sz="900" spc="-4" dirty="0">
                <a:latin typeface="Calibri"/>
                <a:cs typeface="Calibri"/>
              </a:rPr>
              <a:t> </a:t>
            </a:r>
            <a:r>
              <a:rPr sz="900" dirty="0">
                <a:latin typeface="Calibri"/>
                <a:cs typeface="Calibri"/>
              </a:rPr>
              <a:t>up</a:t>
            </a:r>
            <a:r>
              <a:rPr sz="900" spc="-4" dirty="0">
                <a:latin typeface="Calibri"/>
                <a:cs typeface="Calibri"/>
              </a:rPr>
              <a:t> </a:t>
            </a:r>
            <a:r>
              <a:rPr sz="900" dirty="0">
                <a:solidFill>
                  <a:srgbClr val="FF0000"/>
                </a:solidFill>
                <a:latin typeface="Calibri"/>
                <a:cs typeface="Calibri"/>
              </a:rPr>
              <a:t>M</a:t>
            </a:r>
            <a:r>
              <a:rPr sz="750" dirty="0">
                <a:solidFill>
                  <a:srgbClr val="FF0000"/>
                </a:solidFill>
                <a:latin typeface="Calibri"/>
                <a:cs typeface="Calibri"/>
              </a:rPr>
              <a:t>4</a:t>
            </a:r>
            <a:r>
              <a:rPr sz="750" spc="34" dirty="0">
                <a:solidFill>
                  <a:srgbClr val="FF0000"/>
                </a:solidFill>
                <a:latin typeface="Calibri"/>
                <a:cs typeface="Calibri"/>
              </a:rPr>
              <a:t> </a:t>
            </a:r>
            <a:r>
              <a:rPr sz="900" dirty="0">
                <a:latin typeface="Calibri"/>
                <a:cs typeface="Calibri"/>
              </a:rPr>
              <a:t>man</a:t>
            </a:r>
            <a:r>
              <a:rPr sz="900" spc="-8" dirty="0">
                <a:latin typeface="Calibri"/>
                <a:cs typeface="Calibri"/>
              </a:rPr>
              <a:t> </a:t>
            </a:r>
            <a:r>
              <a:rPr sz="900" dirty="0">
                <a:latin typeface="Calibri"/>
                <a:cs typeface="Calibri"/>
              </a:rPr>
              <a:t>on</a:t>
            </a:r>
            <a:r>
              <a:rPr sz="900" spc="-4" dirty="0">
                <a:latin typeface="Calibri"/>
                <a:cs typeface="Calibri"/>
              </a:rPr>
              <a:t> </a:t>
            </a:r>
            <a:r>
              <a:rPr sz="900" spc="-8" dirty="0">
                <a:latin typeface="Calibri"/>
                <a:cs typeface="Calibri"/>
              </a:rPr>
              <a:t>double</a:t>
            </a:r>
            <a:endParaRPr sz="90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8</a:t>
            </a:r>
            <a:r>
              <a:rPr sz="750" spc="30" dirty="0">
                <a:solidFill>
                  <a:srgbClr val="FF0000"/>
                </a:solidFill>
                <a:latin typeface="Calibri"/>
                <a:cs typeface="Calibri"/>
              </a:rPr>
              <a:t> </a:t>
            </a:r>
            <a:r>
              <a:rPr sz="900" dirty="0">
                <a:latin typeface="Calibri"/>
                <a:cs typeface="Calibri"/>
              </a:rPr>
              <a:t>–</a:t>
            </a:r>
            <a:r>
              <a:rPr sz="900" spc="203" dirty="0">
                <a:latin typeface="Calibri"/>
                <a:cs typeface="Calibri"/>
              </a:rPr>
              <a:t> </a:t>
            </a:r>
            <a:r>
              <a:rPr sz="900" dirty="0">
                <a:latin typeface="Calibri"/>
                <a:cs typeface="Calibri"/>
              </a:rPr>
              <a:t>pick</a:t>
            </a:r>
            <a:r>
              <a:rPr sz="900" spc="-8" dirty="0">
                <a:latin typeface="Calibri"/>
                <a:cs typeface="Calibri"/>
              </a:rPr>
              <a:t> </a:t>
            </a:r>
            <a:r>
              <a:rPr sz="900" dirty="0">
                <a:latin typeface="Calibri"/>
                <a:cs typeface="Calibri"/>
              </a:rPr>
              <a:t>up</a:t>
            </a:r>
            <a:r>
              <a:rPr sz="900" spc="-11" dirty="0">
                <a:latin typeface="Calibri"/>
                <a:cs typeface="Calibri"/>
              </a:rPr>
              <a:t> </a:t>
            </a:r>
            <a:r>
              <a:rPr sz="900" dirty="0">
                <a:solidFill>
                  <a:srgbClr val="FF0000"/>
                </a:solidFill>
                <a:latin typeface="Calibri"/>
                <a:cs typeface="Calibri"/>
              </a:rPr>
              <a:t>D</a:t>
            </a:r>
            <a:r>
              <a:rPr sz="750" dirty="0">
                <a:solidFill>
                  <a:srgbClr val="FF0000"/>
                </a:solidFill>
                <a:latin typeface="Calibri"/>
                <a:cs typeface="Calibri"/>
              </a:rPr>
              <a:t>7</a:t>
            </a:r>
            <a:r>
              <a:rPr sz="750" spc="41" dirty="0">
                <a:solidFill>
                  <a:srgbClr val="FF0000"/>
                </a:solidFill>
                <a:latin typeface="Calibri"/>
                <a:cs typeface="Calibri"/>
              </a:rPr>
              <a:t> </a:t>
            </a:r>
            <a:r>
              <a:rPr sz="900" dirty="0">
                <a:latin typeface="Calibri"/>
                <a:cs typeface="Calibri"/>
              </a:rPr>
              <a:t>man</a:t>
            </a:r>
            <a:r>
              <a:rPr sz="900" spc="-8" dirty="0">
                <a:latin typeface="Calibri"/>
                <a:cs typeface="Calibri"/>
              </a:rPr>
              <a:t> </a:t>
            </a:r>
            <a:r>
              <a:rPr sz="900" dirty="0">
                <a:latin typeface="Calibri"/>
                <a:cs typeface="Calibri"/>
              </a:rPr>
              <a:t>when</a:t>
            </a:r>
            <a:r>
              <a:rPr sz="900" spc="-8" dirty="0">
                <a:latin typeface="Calibri"/>
                <a:cs typeface="Calibri"/>
              </a:rPr>
              <a:t> </a:t>
            </a:r>
            <a:r>
              <a:rPr sz="900" dirty="0">
                <a:latin typeface="Calibri"/>
                <a:cs typeface="Calibri"/>
              </a:rPr>
              <a:t>he</a:t>
            </a:r>
            <a:r>
              <a:rPr sz="900" spc="-8" dirty="0">
                <a:latin typeface="Calibri"/>
                <a:cs typeface="Calibri"/>
              </a:rPr>
              <a:t> </a:t>
            </a:r>
            <a:r>
              <a:rPr sz="900" dirty="0">
                <a:latin typeface="Calibri"/>
                <a:cs typeface="Calibri"/>
              </a:rPr>
              <a:t>slides</a:t>
            </a:r>
            <a:r>
              <a:rPr sz="900" spc="-4" dirty="0">
                <a:latin typeface="Calibri"/>
                <a:cs typeface="Calibri"/>
              </a:rPr>
              <a:t> </a:t>
            </a:r>
            <a:r>
              <a:rPr sz="900" dirty="0">
                <a:latin typeface="Calibri"/>
                <a:cs typeface="Calibri"/>
              </a:rPr>
              <a:t>up</a:t>
            </a:r>
            <a:r>
              <a:rPr sz="900" spc="-15" dirty="0">
                <a:latin typeface="Calibri"/>
                <a:cs typeface="Calibri"/>
              </a:rPr>
              <a:t> </a:t>
            </a:r>
            <a:r>
              <a:rPr sz="900" spc="-8" dirty="0">
                <a:latin typeface="Calibri"/>
                <a:cs typeface="Calibri"/>
              </a:rPr>
              <a:t>field</a:t>
            </a:r>
            <a:endParaRPr sz="90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9</a:t>
            </a:r>
            <a:r>
              <a:rPr sz="750" spc="30" dirty="0">
                <a:solidFill>
                  <a:srgbClr val="FF0000"/>
                </a:solidFill>
                <a:latin typeface="Calibri"/>
                <a:cs typeface="Calibri"/>
              </a:rPr>
              <a:t> </a:t>
            </a:r>
            <a:r>
              <a:rPr sz="900" dirty="0">
                <a:latin typeface="Calibri"/>
                <a:cs typeface="Calibri"/>
              </a:rPr>
              <a:t>– pick</a:t>
            </a:r>
            <a:r>
              <a:rPr sz="900" spc="-8" dirty="0">
                <a:latin typeface="Calibri"/>
                <a:cs typeface="Calibri"/>
              </a:rPr>
              <a:t> </a:t>
            </a:r>
            <a:r>
              <a:rPr sz="900" dirty="0">
                <a:latin typeface="Calibri"/>
                <a:cs typeface="Calibri"/>
              </a:rPr>
              <a:t>up </a:t>
            </a:r>
            <a:r>
              <a:rPr sz="900" dirty="0">
                <a:solidFill>
                  <a:srgbClr val="FF0000"/>
                </a:solidFill>
                <a:latin typeface="Calibri"/>
                <a:cs typeface="Calibri"/>
              </a:rPr>
              <a:t>D</a:t>
            </a:r>
            <a:r>
              <a:rPr sz="750" dirty="0">
                <a:solidFill>
                  <a:srgbClr val="FF0000"/>
                </a:solidFill>
                <a:latin typeface="Calibri"/>
                <a:cs typeface="Calibri"/>
              </a:rPr>
              <a:t>8</a:t>
            </a:r>
            <a:r>
              <a:rPr sz="750" spc="30" dirty="0">
                <a:solidFill>
                  <a:srgbClr val="FF0000"/>
                </a:solidFill>
                <a:latin typeface="Calibri"/>
                <a:cs typeface="Calibri"/>
              </a:rPr>
              <a:t> </a:t>
            </a:r>
            <a:r>
              <a:rPr sz="900" dirty="0">
                <a:latin typeface="Calibri"/>
                <a:cs typeface="Calibri"/>
              </a:rPr>
              <a:t>man</a:t>
            </a:r>
            <a:r>
              <a:rPr sz="900" spc="-8" dirty="0">
                <a:latin typeface="Calibri"/>
                <a:cs typeface="Calibri"/>
              </a:rPr>
              <a:t> </a:t>
            </a:r>
            <a:r>
              <a:rPr sz="900" dirty="0">
                <a:latin typeface="Calibri"/>
                <a:cs typeface="Calibri"/>
              </a:rPr>
              <a:t>when</a:t>
            </a:r>
            <a:r>
              <a:rPr sz="900" spc="-8" dirty="0">
                <a:latin typeface="Calibri"/>
                <a:cs typeface="Calibri"/>
              </a:rPr>
              <a:t> </a:t>
            </a:r>
            <a:r>
              <a:rPr sz="900" dirty="0">
                <a:latin typeface="Calibri"/>
                <a:cs typeface="Calibri"/>
              </a:rPr>
              <a:t>he</a:t>
            </a:r>
            <a:r>
              <a:rPr sz="900" spc="-4" dirty="0">
                <a:latin typeface="Calibri"/>
                <a:cs typeface="Calibri"/>
              </a:rPr>
              <a:t> </a:t>
            </a:r>
            <a:r>
              <a:rPr sz="900" dirty="0">
                <a:latin typeface="Calibri"/>
                <a:cs typeface="Calibri"/>
              </a:rPr>
              <a:t>bumps</a:t>
            </a:r>
            <a:r>
              <a:rPr sz="900" spc="-30" dirty="0">
                <a:latin typeface="Calibri"/>
                <a:cs typeface="Calibri"/>
              </a:rPr>
              <a:t> </a:t>
            </a:r>
            <a:r>
              <a:rPr sz="900" dirty="0">
                <a:latin typeface="Calibri"/>
                <a:cs typeface="Calibri"/>
              </a:rPr>
              <a:t>to</a:t>
            </a:r>
            <a:r>
              <a:rPr sz="900" spc="8" dirty="0">
                <a:latin typeface="Calibri"/>
                <a:cs typeface="Calibri"/>
              </a:rPr>
              <a:t> </a:t>
            </a:r>
            <a:r>
              <a:rPr sz="900" dirty="0">
                <a:solidFill>
                  <a:srgbClr val="FF0000"/>
                </a:solidFill>
                <a:latin typeface="Calibri"/>
                <a:cs typeface="Calibri"/>
              </a:rPr>
              <a:t>D</a:t>
            </a:r>
            <a:r>
              <a:rPr sz="750" dirty="0">
                <a:solidFill>
                  <a:srgbClr val="FF0000"/>
                </a:solidFill>
                <a:latin typeface="Calibri"/>
                <a:cs typeface="Calibri"/>
              </a:rPr>
              <a:t>7</a:t>
            </a:r>
            <a:r>
              <a:rPr sz="750" spc="30" dirty="0">
                <a:solidFill>
                  <a:srgbClr val="FF0000"/>
                </a:solidFill>
                <a:latin typeface="Calibri"/>
                <a:cs typeface="Calibri"/>
              </a:rPr>
              <a:t> </a:t>
            </a:r>
            <a:r>
              <a:rPr sz="900" spc="-19" dirty="0">
                <a:latin typeface="Calibri"/>
                <a:cs typeface="Calibri"/>
              </a:rPr>
              <a:t>man</a:t>
            </a:r>
            <a:endParaRPr sz="900" dirty="0">
              <a:latin typeface="Calibri"/>
              <a:cs typeface="Calibri"/>
            </a:endParaRPr>
          </a:p>
        </p:txBody>
      </p:sp>
      <p:sp>
        <p:nvSpPr>
          <p:cNvPr id="11" name="object 11"/>
          <p:cNvSpPr txBox="1"/>
          <p:nvPr/>
        </p:nvSpPr>
        <p:spPr>
          <a:xfrm>
            <a:off x="1559813" y="3895439"/>
            <a:ext cx="17145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A</a:t>
            </a:r>
            <a:r>
              <a:rPr sz="750" b="1" spc="-19" dirty="0">
                <a:solidFill>
                  <a:srgbClr val="FF0000"/>
                </a:solidFill>
                <a:latin typeface="Calibri"/>
                <a:cs typeface="Calibri"/>
              </a:rPr>
              <a:t>1</a:t>
            </a:r>
            <a:endParaRPr sz="750">
              <a:latin typeface="Calibri"/>
              <a:cs typeface="Calibri"/>
            </a:endParaRPr>
          </a:p>
        </p:txBody>
      </p:sp>
      <p:sp>
        <p:nvSpPr>
          <p:cNvPr id="12" name="object 12"/>
          <p:cNvSpPr txBox="1"/>
          <p:nvPr/>
        </p:nvSpPr>
        <p:spPr>
          <a:xfrm>
            <a:off x="2822162" y="3891973"/>
            <a:ext cx="171450" cy="225266"/>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A</a:t>
            </a:r>
            <a:r>
              <a:rPr sz="750" b="1" spc="-19" dirty="0">
                <a:solidFill>
                  <a:srgbClr val="FF0000"/>
                </a:solidFill>
                <a:latin typeface="Calibri"/>
                <a:cs typeface="Calibri"/>
              </a:rPr>
              <a:t>3</a:t>
            </a:r>
            <a:endParaRPr sz="750">
              <a:latin typeface="Calibri"/>
              <a:cs typeface="Calibri"/>
            </a:endParaRPr>
          </a:p>
        </p:txBody>
      </p:sp>
      <p:sp>
        <p:nvSpPr>
          <p:cNvPr id="13" name="object 13"/>
          <p:cNvSpPr txBox="1"/>
          <p:nvPr/>
        </p:nvSpPr>
        <p:spPr>
          <a:xfrm>
            <a:off x="2178367" y="3902964"/>
            <a:ext cx="117158" cy="540533"/>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A</a:t>
            </a:r>
            <a:r>
              <a:rPr sz="750" b="1" spc="-19" dirty="0">
                <a:solidFill>
                  <a:srgbClr val="FF0000"/>
                </a:solidFill>
                <a:latin typeface="Calibri"/>
                <a:cs typeface="Calibri"/>
              </a:rPr>
              <a:t>2</a:t>
            </a:r>
            <a:endParaRPr sz="750" dirty="0">
              <a:latin typeface="Calibri"/>
              <a:cs typeface="Calibri"/>
            </a:endParaRPr>
          </a:p>
          <a:p>
            <a:pPr marL="36195">
              <a:lnSpc>
                <a:spcPct val="100000"/>
              </a:lnSpc>
              <a:spcBef>
                <a:spcPts val="4"/>
              </a:spcBef>
            </a:pPr>
            <a:r>
              <a:rPr sz="1350" dirty="0">
                <a:latin typeface="Calibri"/>
                <a:cs typeface="Calibri"/>
              </a:rPr>
              <a:t>x</a:t>
            </a:r>
          </a:p>
        </p:txBody>
      </p:sp>
      <p:sp>
        <p:nvSpPr>
          <p:cNvPr id="14" name="object 14"/>
          <p:cNvSpPr txBox="1"/>
          <p:nvPr/>
        </p:nvSpPr>
        <p:spPr>
          <a:xfrm>
            <a:off x="2749676" y="4219766"/>
            <a:ext cx="21717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sz="750" b="1" spc="-19" dirty="0">
                <a:solidFill>
                  <a:srgbClr val="FF0000"/>
                </a:solidFill>
                <a:latin typeface="Calibri"/>
                <a:cs typeface="Calibri"/>
              </a:rPr>
              <a:t>6</a:t>
            </a:r>
            <a:endParaRPr sz="750">
              <a:latin typeface="Calibri"/>
              <a:cs typeface="Calibri"/>
            </a:endParaRPr>
          </a:p>
        </p:txBody>
      </p:sp>
      <p:sp>
        <p:nvSpPr>
          <p:cNvPr id="15" name="object 15"/>
          <p:cNvSpPr txBox="1"/>
          <p:nvPr/>
        </p:nvSpPr>
        <p:spPr>
          <a:xfrm>
            <a:off x="2144553" y="4267580"/>
            <a:ext cx="21717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sz="750" b="1" spc="-19" dirty="0">
                <a:solidFill>
                  <a:srgbClr val="FF0000"/>
                </a:solidFill>
                <a:latin typeface="Calibri"/>
                <a:cs typeface="Calibri"/>
              </a:rPr>
              <a:t>5</a:t>
            </a:r>
            <a:endParaRPr sz="750">
              <a:latin typeface="Calibri"/>
              <a:cs typeface="Calibri"/>
            </a:endParaRPr>
          </a:p>
        </p:txBody>
      </p:sp>
      <p:sp>
        <p:nvSpPr>
          <p:cNvPr id="16" name="object 16"/>
          <p:cNvSpPr txBox="1"/>
          <p:nvPr/>
        </p:nvSpPr>
        <p:spPr>
          <a:xfrm>
            <a:off x="1528286" y="4259103"/>
            <a:ext cx="21717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sz="750" b="1" spc="-19" dirty="0">
                <a:solidFill>
                  <a:srgbClr val="FF0000"/>
                </a:solidFill>
                <a:latin typeface="Calibri"/>
                <a:cs typeface="Calibri"/>
              </a:rPr>
              <a:t>4</a:t>
            </a:r>
            <a:endParaRPr sz="750">
              <a:latin typeface="Calibri"/>
              <a:cs typeface="Calibri"/>
            </a:endParaRPr>
          </a:p>
        </p:txBody>
      </p:sp>
      <p:sp>
        <p:nvSpPr>
          <p:cNvPr id="17" name="object 17"/>
          <p:cNvSpPr txBox="1"/>
          <p:nvPr/>
        </p:nvSpPr>
        <p:spPr>
          <a:xfrm>
            <a:off x="2797493" y="4695729"/>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9</a:t>
            </a:r>
            <a:endParaRPr sz="750">
              <a:latin typeface="Calibri"/>
              <a:cs typeface="Calibri"/>
            </a:endParaRPr>
          </a:p>
        </p:txBody>
      </p:sp>
      <p:sp>
        <p:nvSpPr>
          <p:cNvPr id="18" name="object 18"/>
          <p:cNvSpPr txBox="1"/>
          <p:nvPr/>
        </p:nvSpPr>
        <p:spPr>
          <a:xfrm>
            <a:off x="1534858" y="4695729"/>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7</a:t>
            </a:r>
            <a:endParaRPr sz="750">
              <a:latin typeface="Calibri"/>
              <a:cs typeface="Calibri"/>
            </a:endParaRPr>
          </a:p>
        </p:txBody>
      </p:sp>
      <p:grpSp>
        <p:nvGrpSpPr>
          <p:cNvPr id="19" name="object 19"/>
          <p:cNvGrpSpPr/>
          <p:nvPr/>
        </p:nvGrpSpPr>
        <p:grpSpPr>
          <a:xfrm>
            <a:off x="1289304" y="2864358"/>
            <a:ext cx="1507808" cy="2184083"/>
            <a:chOff x="1719072" y="2676144"/>
            <a:chExt cx="2010410" cy="2912110"/>
          </a:xfrm>
        </p:grpSpPr>
        <p:sp>
          <p:nvSpPr>
            <p:cNvPr id="20" name="object 20"/>
            <p:cNvSpPr/>
            <p:nvPr/>
          </p:nvSpPr>
          <p:spPr>
            <a:xfrm>
              <a:off x="1918716" y="2679192"/>
              <a:ext cx="1905" cy="419734"/>
            </a:xfrm>
            <a:custGeom>
              <a:avLst/>
              <a:gdLst/>
              <a:ahLst/>
              <a:cxnLst/>
              <a:rect l="l" t="t" r="r" b="b"/>
              <a:pathLst>
                <a:path w="1905" h="419735">
                  <a:moveTo>
                    <a:pt x="0" y="0"/>
                  </a:moveTo>
                  <a:lnTo>
                    <a:pt x="1523" y="419481"/>
                  </a:lnTo>
                </a:path>
              </a:pathLst>
            </a:custGeom>
            <a:ln w="6096">
              <a:solidFill>
                <a:srgbClr val="0D0D0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933956" y="2697480"/>
              <a:ext cx="265175" cy="164592"/>
            </a:xfrm>
            <a:prstGeom prst="rect">
              <a:avLst/>
            </a:prstGeom>
          </p:spPr>
        </p:pic>
        <p:pic>
          <p:nvPicPr>
            <p:cNvPr id="22" name="object 22"/>
            <p:cNvPicPr/>
            <p:nvPr/>
          </p:nvPicPr>
          <p:blipFill>
            <a:blip r:embed="rId5" cstate="print"/>
            <a:stretch>
              <a:fillRect/>
            </a:stretch>
          </p:blipFill>
          <p:spPr>
            <a:xfrm>
              <a:off x="1863852" y="4176268"/>
              <a:ext cx="179070" cy="76200"/>
            </a:xfrm>
            <a:prstGeom prst="rect">
              <a:avLst/>
            </a:prstGeom>
          </p:spPr>
        </p:pic>
        <p:pic>
          <p:nvPicPr>
            <p:cNvPr id="23" name="object 23"/>
            <p:cNvPicPr/>
            <p:nvPr/>
          </p:nvPicPr>
          <p:blipFill>
            <a:blip r:embed="rId6" cstate="print"/>
            <a:stretch>
              <a:fillRect/>
            </a:stretch>
          </p:blipFill>
          <p:spPr>
            <a:xfrm>
              <a:off x="2703575" y="4236974"/>
              <a:ext cx="171196" cy="80644"/>
            </a:xfrm>
            <a:prstGeom prst="rect">
              <a:avLst/>
            </a:prstGeom>
          </p:spPr>
        </p:pic>
        <p:pic>
          <p:nvPicPr>
            <p:cNvPr id="24" name="object 24"/>
            <p:cNvPicPr/>
            <p:nvPr/>
          </p:nvPicPr>
          <p:blipFill>
            <a:blip r:embed="rId7" cstate="print"/>
            <a:stretch>
              <a:fillRect/>
            </a:stretch>
          </p:blipFill>
          <p:spPr>
            <a:xfrm>
              <a:off x="1837944" y="4539995"/>
              <a:ext cx="163449" cy="151384"/>
            </a:xfrm>
            <a:prstGeom prst="rect">
              <a:avLst/>
            </a:prstGeom>
          </p:spPr>
        </p:pic>
        <p:pic>
          <p:nvPicPr>
            <p:cNvPr id="25" name="object 25"/>
            <p:cNvPicPr/>
            <p:nvPr/>
          </p:nvPicPr>
          <p:blipFill>
            <a:blip r:embed="rId8" cstate="print"/>
            <a:stretch>
              <a:fillRect/>
            </a:stretch>
          </p:blipFill>
          <p:spPr>
            <a:xfrm>
              <a:off x="2679191" y="4660645"/>
              <a:ext cx="166115" cy="80010"/>
            </a:xfrm>
            <a:prstGeom prst="rect">
              <a:avLst/>
            </a:prstGeom>
          </p:spPr>
        </p:pic>
        <p:sp>
          <p:nvSpPr>
            <p:cNvPr id="26" name="object 26"/>
            <p:cNvSpPr/>
            <p:nvPr/>
          </p:nvSpPr>
          <p:spPr>
            <a:xfrm>
              <a:off x="1719072" y="4217542"/>
              <a:ext cx="2010410" cy="1370330"/>
            </a:xfrm>
            <a:custGeom>
              <a:avLst/>
              <a:gdLst/>
              <a:ahLst/>
              <a:cxnLst/>
              <a:rect l="l" t="t" r="r" b="b"/>
              <a:pathLst>
                <a:path w="2010410" h="1370329">
                  <a:moveTo>
                    <a:pt x="271145" y="930910"/>
                  </a:moveTo>
                  <a:lnTo>
                    <a:pt x="63842" y="768324"/>
                  </a:lnTo>
                  <a:lnTo>
                    <a:pt x="69989" y="760476"/>
                  </a:lnTo>
                  <a:lnTo>
                    <a:pt x="83439" y="743331"/>
                  </a:lnTo>
                  <a:lnTo>
                    <a:pt x="0" y="726313"/>
                  </a:lnTo>
                  <a:lnTo>
                    <a:pt x="36449" y="803275"/>
                  </a:lnTo>
                  <a:lnTo>
                    <a:pt x="56019" y="778306"/>
                  </a:lnTo>
                  <a:lnTo>
                    <a:pt x="263271" y="940943"/>
                  </a:lnTo>
                  <a:lnTo>
                    <a:pt x="271145" y="930910"/>
                  </a:lnTo>
                  <a:close/>
                </a:path>
                <a:path w="2010410" h="1370329">
                  <a:moveTo>
                    <a:pt x="1118616" y="1164971"/>
                  </a:moveTo>
                  <a:lnTo>
                    <a:pt x="1113663" y="1153287"/>
                  </a:lnTo>
                  <a:lnTo>
                    <a:pt x="892009" y="1248371"/>
                  </a:lnTo>
                  <a:lnTo>
                    <a:pt x="879475" y="1219200"/>
                  </a:lnTo>
                  <a:lnTo>
                    <a:pt x="824484" y="1284224"/>
                  </a:lnTo>
                  <a:lnTo>
                    <a:pt x="909574" y="1289177"/>
                  </a:lnTo>
                  <a:lnTo>
                    <a:pt x="899185" y="1265047"/>
                  </a:lnTo>
                  <a:lnTo>
                    <a:pt x="897026" y="1260030"/>
                  </a:lnTo>
                  <a:lnTo>
                    <a:pt x="1118616" y="1164971"/>
                  </a:lnTo>
                  <a:close/>
                </a:path>
                <a:path w="2010410" h="1370329">
                  <a:moveTo>
                    <a:pt x="1926717" y="1146302"/>
                  </a:moveTo>
                  <a:lnTo>
                    <a:pt x="1920240" y="1135380"/>
                  </a:lnTo>
                  <a:lnTo>
                    <a:pt x="1595589" y="1326210"/>
                  </a:lnTo>
                  <a:lnTo>
                    <a:pt x="1579499" y="1298829"/>
                  </a:lnTo>
                  <a:lnTo>
                    <a:pt x="1533131" y="1370330"/>
                  </a:lnTo>
                  <a:lnTo>
                    <a:pt x="1618107" y="1364488"/>
                  </a:lnTo>
                  <a:lnTo>
                    <a:pt x="1605851" y="1343660"/>
                  </a:lnTo>
                  <a:lnTo>
                    <a:pt x="1602054" y="1337195"/>
                  </a:lnTo>
                  <a:lnTo>
                    <a:pt x="1926717" y="1146302"/>
                  </a:lnTo>
                  <a:close/>
                </a:path>
                <a:path w="2010410" h="1370329">
                  <a:moveTo>
                    <a:pt x="1950339" y="507111"/>
                  </a:moveTo>
                  <a:lnTo>
                    <a:pt x="1939544" y="500507"/>
                  </a:lnTo>
                  <a:lnTo>
                    <a:pt x="1690725" y="909294"/>
                  </a:lnTo>
                  <a:lnTo>
                    <a:pt x="1663700" y="892810"/>
                  </a:lnTo>
                  <a:lnTo>
                    <a:pt x="1656588" y="977646"/>
                  </a:lnTo>
                  <a:lnTo>
                    <a:pt x="1728724" y="932434"/>
                  </a:lnTo>
                  <a:lnTo>
                    <a:pt x="1719338" y="926719"/>
                  </a:lnTo>
                  <a:lnTo>
                    <a:pt x="1701622" y="915936"/>
                  </a:lnTo>
                  <a:lnTo>
                    <a:pt x="1950339" y="507111"/>
                  </a:lnTo>
                  <a:close/>
                </a:path>
                <a:path w="2010410" h="1370329">
                  <a:moveTo>
                    <a:pt x="2010156" y="10922"/>
                  </a:moveTo>
                  <a:lnTo>
                    <a:pt x="2003552" y="0"/>
                  </a:lnTo>
                  <a:lnTo>
                    <a:pt x="1808327" y="118440"/>
                  </a:lnTo>
                  <a:lnTo>
                    <a:pt x="1791843" y="91313"/>
                  </a:lnTo>
                  <a:lnTo>
                    <a:pt x="1746504" y="163449"/>
                  </a:lnTo>
                  <a:lnTo>
                    <a:pt x="1831467" y="156464"/>
                  </a:lnTo>
                  <a:lnTo>
                    <a:pt x="1818944" y="135890"/>
                  </a:lnTo>
                  <a:lnTo>
                    <a:pt x="1814931" y="129286"/>
                  </a:lnTo>
                  <a:lnTo>
                    <a:pt x="2010156" y="10922"/>
                  </a:lnTo>
                  <a:close/>
                </a:path>
              </a:pathLst>
            </a:custGeom>
            <a:solidFill>
              <a:srgbClr val="0D0D0D"/>
            </a:solidFill>
          </p:spPr>
          <p:txBody>
            <a:bodyPr wrap="square" lIns="0" tIns="0" rIns="0" bIns="0" rtlCol="0"/>
            <a:lstStyle/>
            <a:p>
              <a:endParaRPr/>
            </a:p>
          </p:txBody>
        </p:sp>
      </p:grpSp>
      <p:grpSp>
        <p:nvGrpSpPr>
          <p:cNvPr id="27" name="object 27"/>
          <p:cNvGrpSpPr/>
          <p:nvPr/>
        </p:nvGrpSpPr>
        <p:grpSpPr>
          <a:xfrm>
            <a:off x="5643943" y="2741867"/>
            <a:ext cx="2406491" cy="2971324"/>
            <a:chOff x="7525257" y="2512822"/>
            <a:chExt cx="3208655" cy="3961765"/>
          </a:xfrm>
        </p:grpSpPr>
        <p:sp>
          <p:nvSpPr>
            <p:cNvPr id="28" name="object 28"/>
            <p:cNvSpPr/>
            <p:nvPr/>
          </p:nvSpPr>
          <p:spPr>
            <a:xfrm>
              <a:off x="7531607" y="2519172"/>
              <a:ext cx="3195955" cy="3949065"/>
            </a:xfrm>
            <a:custGeom>
              <a:avLst/>
              <a:gdLst/>
              <a:ahLst/>
              <a:cxnLst/>
              <a:rect l="l" t="t" r="r" b="b"/>
              <a:pathLst>
                <a:path w="3195954" h="3949065">
                  <a:moveTo>
                    <a:pt x="0" y="3948683"/>
                  </a:moveTo>
                  <a:lnTo>
                    <a:pt x="3195828" y="3948683"/>
                  </a:lnTo>
                  <a:lnTo>
                    <a:pt x="3195828" y="0"/>
                  </a:lnTo>
                  <a:lnTo>
                    <a:pt x="0" y="0"/>
                  </a:lnTo>
                  <a:lnTo>
                    <a:pt x="0" y="3948683"/>
                  </a:lnTo>
                  <a:close/>
                </a:path>
                <a:path w="3195954" h="3949065">
                  <a:moveTo>
                    <a:pt x="614172" y="3948683"/>
                  </a:moveTo>
                  <a:lnTo>
                    <a:pt x="2581655" y="3948683"/>
                  </a:lnTo>
                  <a:lnTo>
                    <a:pt x="2581655" y="2668524"/>
                  </a:lnTo>
                  <a:lnTo>
                    <a:pt x="614172" y="2668524"/>
                  </a:lnTo>
                  <a:lnTo>
                    <a:pt x="614172" y="3948683"/>
                  </a:lnTo>
                  <a:close/>
                </a:path>
                <a:path w="3195954" h="3949065">
                  <a:moveTo>
                    <a:pt x="614172" y="1280159"/>
                  </a:moveTo>
                  <a:lnTo>
                    <a:pt x="2581655" y="1280159"/>
                  </a:lnTo>
                  <a:lnTo>
                    <a:pt x="2581655" y="0"/>
                  </a:lnTo>
                  <a:lnTo>
                    <a:pt x="614172" y="0"/>
                  </a:lnTo>
                  <a:lnTo>
                    <a:pt x="614172" y="1280159"/>
                  </a:lnTo>
                  <a:close/>
                </a:path>
              </a:pathLst>
            </a:custGeom>
            <a:ln w="12192">
              <a:solidFill>
                <a:srgbClr val="000000"/>
              </a:solidFill>
            </a:ln>
          </p:spPr>
          <p:txBody>
            <a:bodyPr wrap="square" lIns="0" tIns="0" rIns="0" bIns="0" rtlCol="0"/>
            <a:lstStyle/>
            <a:p>
              <a:endParaRPr/>
            </a:p>
          </p:txBody>
        </p:sp>
        <p:sp>
          <p:nvSpPr>
            <p:cNvPr id="29" name="object 29"/>
            <p:cNvSpPr/>
            <p:nvPr/>
          </p:nvSpPr>
          <p:spPr>
            <a:xfrm>
              <a:off x="7531607" y="3799332"/>
              <a:ext cx="3195320" cy="1388745"/>
            </a:xfrm>
            <a:custGeom>
              <a:avLst/>
              <a:gdLst/>
              <a:ahLst/>
              <a:cxnLst/>
              <a:rect l="l" t="t" r="r" b="b"/>
              <a:pathLst>
                <a:path w="3195320" h="1388745">
                  <a:moveTo>
                    <a:pt x="0" y="713232"/>
                  </a:moveTo>
                  <a:lnTo>
                    <a:pt x="3195066" y="713232"/>
                  </a:lnTo>
                </a:path>
                <a:path w="3195320" h="1388745">
                  <a:moveTo>
                    <a:pt x="2581656" y="342900"/>
                  </a:moveTo>
                  <a:lnTo>
                    <a:pt x="2581656" y="1020572"/>
                  </a:lnTo>
                </a:path>
                <a:path w="3195320" h="1388745">
                  <a:moveTo>
                    <a:pt x="614172" y="342900"/>
                  </a:moveTo>
                  <a:lnTo>
                    <a:pt x="614172" y="1020572"/>
                  </a:lnTo>
                </a:path>
                <a:path w="3195320" h="1388745">
                  <a:moveTo>
                    <a:pt x="3194812" y="1388364"/>
                  </a:moveTo>
                  <a:lnTo>
                    <a:pt x="2581656" y="1388364"/>
                  </a:lnTo>
                </a:path>
                <a:path w="3195320" h="1388745">
                  <a:moveTo>
                    <a:pt x="613156" y="1388364"/>
                  </a:moveTo>
                  <a:lnTo>
                    <a:pt x="0" y="1388364"/>
                  </a:lnTo>
                </a:path>
                <a:path w="3195320" h="1388745">
                  <a:moveTo>
                    <a:pt x="613156" y="0"/>
                  </a:moveTo>
                  <a:lnTo>
                    <a:pt x="0" y="0"/>
                  </a:lnTo>
                </a:path>
                <a:path w="3195320" h="1388745">
                  <a:moveTo>
                    <a:pt x="3194812" y="0"/>
                  </a:moveTo>
                  <a:lnTo>
                    <a:pt x="2581656" y="0"/>
                  </a:lnTo>
                </a:path>
              </a:pathLst>
            </a:custGeom>
            <a:ln w="6096">
              <a:solidFill>
                <a:srgbClr val="000000"/>
              </a:solidFill>
            </a:ln>
          </p:spPr>
          <p:txBody>
            <a:bodyPr wrap="square" lIns="0" tIns="0" rIns="0" bIns="0" rtlCol="0"/>
            <a:lstStyle/>
            <a:p>
              <a:endParaRPr/>
            </a:p>
          </p:txBody>
        </p:sp>
        <p:sp>
          <p:nvSpPr>
            <p:cNvPr id="30" name="object 30"/>
            <p:cNvSpPr/>
            <p:nvPr/>
          </p:nvSpPr>
          <p:spPr>
            <a:xfrm>
              <a:off x="8979407" y="2852928"/>
              <a:ext cx="300355" cy="3255645"/>
            </a:xfrm>
            <a:custGeom>
              <a:avLst/>
              <a:gdLst/>
              <a:ahLst/>
              <a:cxnLst/>
              <a:rect l="l" t="t" r="r" b="b"/>
              <a:pathLst>
                <a:path w="300354" h="3255645">
                  <a:moveTo>
                    <a:pt x="0" y="3093720"/>
                  </a:moveTo>
                  <a:lnTo>
                    <a:pt x="7650" y="3042659"/>
                  </a:lnTo>
                  <a:lnTo>
                    <a:pt x="28955" y="2998314"/>
                  </a:lnTo>
                  <a:lnTo>
                    <a:pt x="61447" y="2963344"/>
                  </a:lnTo>
                  <a:lnTo>
                    <a:pt x="102656" y="2940411"/>
                  </a:lnTo>
                  <a:lnTo>
                    <a:pt x="150114" y="2932176"/>
                  </a:lnTo>
                  <a:lnTo>
                    <a:pt x="197571" y="2940411"/>
                  </a:lnTo>
                  <a:lnTo>
                    <a:pt x="238780" y="2963344"/>
                  </a:lnTo>
                  <a:lnTo>
                    <a:pt x="271272" y="2998314"/>
                  </a:lnTo>
                  <a:lnTo>
                    <a:pt x="292577" y="3042659"/>
                  </a:lnTo>
                  <a:lnTo>
                    <a:pt x="300227" y="3093720"/>
                  </a:lnTo>
                  <a:lnTo>
                    <a:pt x="292577" y="3144780"/>
                  </a:lnTo>
                  <a:lnTo>
                    <a:pt x="271272" y="3189125"/>
                  </a:lnTo>
                  <a:lnTo>
                    <a:pt x="238780" y="3224095"/>
                  </a:lnTo>
                  <a:lnTo>
                    <a:pt x="197571" y="3247028"/>
                  </a:lnTo>
                  <a:lnTo>
                    <a:pt x="150114" y="3255264"/>
                  </a:lnTo>
                  <a:lnTo>
                    <a:pt x="102656" y="3247028"/>
                  </a:lnTo>
                  <a:lnTo>
                    <a:pt x="61447" y="3224095"/>
                  </a:lnTo>
                  <a:lnTo>
                    <a:pt x="28955" y="3189125"/>
                  </a:lnTo>
                  <a:lnTo>
                    <a:pt x="7650" y="3144780"/>
                  </a:lnTo>
                  <a:lnTo>
                    <a:pt x="0" y="3093720"/>
                  </a:lnTo>
                  <a:close/>
                </a:path>
                <a:path w="300354" h="3255645">
                  <a:moveTo>
                    <a:pt x="0" y="160782"/>
                  </a:moveTo>
                  <a:lnTo>
                    <a:pt x="7650" y="109971"/>
                  </a:lnTo>
                  <a:lnTo>
                    <a:pt x="28955" y="65836"/>
                  </a:lnTo>
                  <a:lnTo>
                    <a:pt x="61447" y="31028"/>
                  </a:lnTo>
                  <a:lnTo>
                    <a:pt x="102656" y="8199"/>
                  </a:lnTo>
                  <a:lnTo>
                    <a:pt x="150114" y="0"/>
                  </a:lnTo>
                  <a:lnTo>
                    <a:pt x="197571" y="8199"/>
                  </a:lnTo>
                  <a:lnTo>
                    <a:pt x="238780" y="31028"/>
                  </a:lnTo>
                  <a:lnTo>
                    <a:pt x="271272" y="65836"/>
                  </a:lnTo>
                  <a:lnTo>
                    <a:pt x="292577" y="109971"/>
                  </a:lnTo>
                  <a:lnTo>
                    <a:pt x="300227" y="160782"/>
                  </a:lnTo>
                  <a:lnTo>
                    <a:pt x="292577" y="211592"/>
                  </a:lnTo>
                  <a:lnTo>
                    <a:pt x="271272" y="255727"/>
                  </a:lnTo>
                  <a:lnTo>
                    <a:pt x="238780" y="290535"/>
                  </a:lnTo>
                  <a:lnTo>
                    <a:pt x="197571" y="313364"/>
                  </a:lnTo>
                  <a:lnTo>
                    <a:pt x="150114" y="321563"/>
                  </a:lnTo>
                  <a:lnTo>
                    <a:pt x="102656" y="313364"/>
                  </a:lnTo>
                  <a:lnTo>
                    <a:pt x="61447" y="290535"/>
                  </a:lnTo>
                  <a:lnTo>
                    <a:pt x="28955" y="255727"/>
                  </a:lnTo>
                  <a:lnTo>
                    <a:pt x="7650" y="211592"/>
                  </a:lnTo>
                  <a:lnTo>
                    <a:pt x="0" y="160782"/>
                  </a:lnTo>
                  <a:close/>
                </a:path>
              </a:pathLst>
            </a:custGeom>
            <a:ln w="12192">
              <a:solidFill>
                <a:srgbClr val="000000"/>
              </a:solidFill>
            </a:ln>
          </p:spPr>
          <p:txBody>
            <a:bodyPr wrap="square" lIns="0" tIns="0" rIns="0" bIns="0" rtlCol="0"/>
            <a:lstStyle/>
            <a:p>
              <a:endParaRPr/>
            </a:p>
          </p:txBody>
        </p:sp>
        <p:pic>
          <p:nvPicPr>
            <p:cNvPr id="31" name="object 31"/>
            <p:cNvPicPr/>
            <p:nvPr/>
          </p:nvPicPr>
          <p:blipFill>
            <a:blip r:embed="rId9" cstate="print"/>
            <a:stretch>
              <a:fillRect/>
            </a:stretch>
          </p:blipFill>
          <p:spPr>
            <a:xfrm>
              <a:off x="9049511" y="2926080"/>
              <a:ext cx="160020" cy="150876"/>
            </a:xfrm>
            <a:prstGeom prst="rect">
              <a:avLst/>
            </a:prstGeom>
          </p:spPr>
        </p:pic>
        <p:pic>
          <p:nvPicPr>
            <p:cNvPr id="32" name="object 32"/>
            <p:cNvPicPr/>
            <p:nvPr/>
          </p:nvPicPr>
          <p:blipFill>
            <a:blip r:embed="rId10" cstate="print"/>
            <a:stretch>
              <a:fillRect/>
            </a:stretch>
          </p:blipFill>
          <p:spPr>
            <a:xfrm>
              <a:off x="9038843" y="5902451"/>
              <a:ext cx="181355" cy="143256"/>
            </a:xfrm>
            <a:prstGeom prst="rect">
              <a:avLst/>
            </a:prstGeom>
          </p:spPr>
        </p:pic>
        <p:sp>
          <p:nvSpPr>
            <p:cNvPr id="33" name="object 33"/>
            <p:cNvSpPr/>
            <p:nvPr/>
          </p:nvSpPr>
          <p:spPr>
            <a:xfrm>
              <a:off x="10433303" y="2705100"/>
              <a:ext cx="1905" cy="419734"/>
            </a:xfrm>
            <a:custGeom>
              <a:avLst/>
              <a:gdLst/>
              <a:ahLst/>
              <a:cxnLst/>
              <a:rect l="l" t="t" r="r" b="b"/>
              <a:pathLst>
                <a:path w="1904" h="419735">
                  <a:moveTo>
                    <a:pt x="0" y="0"/>
                  </a:moveTo>
                  <a:lnTo>
                    <a:pt x="1524" y="419480"/>
                  </a:lnTo>
                </a:path>
              </a:pathLst>
            </a:custGeom>
            <a:ln w="6096">
              <a:solidFill>
                <a:srgbClr val="0D0D0D"/>
              </a:solidFill>
            </a:ln>
          </p:spPr>
          <p:txBody>
            <a:bodyPr wrap="square" lIns="0" tIns="0" rIns="0" bIns="0" rtlCol="0"/>
            <a:lstStyle/>
            <a:p>
              <a:endParaRPr/>
            </a:p>
          </p:txBody>
        </p:sp>
        <p:pic>
          <p:nvPicPr>
            <p:cNvPr id="34" name="object 34"/>
            <p:cNvPicPr/>
            <p:nvPr/>
          </p:nvPicPr>
          <p:blipFill>
            <a:blip r:embed="rId11" cstate="print"/>
            <a:stretch>
              <a:fillRect/>
            </a:stretch>
          </p:blipFill>
          <p:spPr>
            <a:xfrm>
              <a:off x="10439399" y="2718815"/>
              <a:ext cx="277368" cy="163068"/>
            </a:xfrm>
            <a:prstGeom prst="rect">
              <a:avLst/>
            </a:prstGeom>
          </p:spPr>
        </p:pic>
      </p:grpSp>
      <p:sp>
        <p:nvSpPr>
          <p:cNvPr id="35" name="object 35"/>
          <p:cNvSpPr txBox="1"/>
          <p:nvPr/>
        </p:nvSpPr>
        <p:spPr>
          <a:xfrm>
            <a:off x="7405307" y="3874198"/>
            <a:ext cx="17145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A</a:t>
            </a:r>
            <a:r>
              <a:rPr sz="750" b="1" spc="-19" dirty="0">
                <a:solidFill>
                  <a:srgbClr val="FF0000"/>
                </a:solidFill>
                <a:latin typeface="Calibri"/>
                <a:cs typeface="Calibri"/>
              </a:rPr>
              <a:t>3</a:t>
            </a:r>
            <a:endParaRPr sz="750">
              <a:latin typeface="Calibri"/>
              <a:cs typeface="Calibri"/>
            </a:endParaRPr>
          </a:p>
        </p:txBody>
      </p:sp>
      <p:sp>
        <p:nvSpPr>
          <p:cNvPr id="36" name="object 36"/>
          <p:cNvSpPr txBox="1"/>
          <p:nvPr/>
        </p:nvSpPr>
        <p:spPr>
          <a:xfrm>
            <a:off x="6053138" y="3326702"/>
            <a:ext cx="17145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A</a:t>
            </a:r>
            <a:r>
              <a:rPr sz="750" b="1" spc="-19" dirty="0">
                <a:solidFill>
                  <a:srgbClr val="FF0000"/>
                </a:solidFill>
                <a:latin typeface="Calibri"/>
                <a:cs typeface="Calibri"/>
              </a:rPr>
              <a:t>2</a:t>
            </a:r>
            <a:endParaRPr sz="750">
              <a:latin typeface="Calibri"/>
              <a:cs typeface="Calibri"/>
            </a:endParaRPr>
          </a:p>
        </p:txBody>
      </p:sp>
      <p:sp>
        <p:nvSpPr>
          <p:cNvPr id="37" name="object 37"/>
          <p:cNvSpPr txBox="1"/>
          <p:nvPr/>
        </p:nvSpPr>
        <p:spPr>
          <a:xfrm>
            <a:off x="7531990" y="4912690"/>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7</a:t>
            </a:r>
            <a:endParaRPr sz="750">
              <a:latin typeface="Calibri"/>
              <a:cs typeface="Calibri"/>
            </a:endParaRPr>
          </a:p>
        </p:txBody>
      </p:sp>
      <p:sp>
        <p:nvSpPr>
          <p:cNvPr id="38" name="object 38"/>
          <p:cNvSpPr txBox="1"/>
          <p:nvPr/>
        </p:nvSpPr>
        <p:spPr>
          <a:xfrm>
            <a:off x="6064853" y="4903775"/>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9</a:t>
            </a:r>
            <a:endParaRPr sz="750">
              <a:latin typeface="Calibri"/>
              <a:cs typeface="Calibri"/>
            </a:endParaRPr>
          </a:p>
        </p:txBody>
      </p:sp>
      <p:sp>
        <p:nvSpPr>
          <p:cNvPr id="39" name="object 39"/>
          <p:cNvSpPr txBox="1"/>
          <p:nvPr/>
        </p:nvSpPr>
        <p:spPr>
          <a:xfrm>
            <a:off x="6751319" y="4806543"/>
            <a:ext cx="224790" cy="477054"/>
          </a:xfrm>
          <a:prstGeom prst="rect">
            <a:avLst/>
          </a:prstGeom>
        </p:spPr>
        <p:txBody>
          <a:bodyPr vert="horz" wrap="square" lIns="0" tIns="9525" rIns="0" bIns="0" rtlCol="0">
            <a:spAutoFit/>
          </a:bodyPr>
          <a:lstStyle/>
          <a:p>
            <a:pPr marL="9525" marR="3810" indent="29528">
              <a:lnSpc>
                <a:spcPct val="1159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8 </a:t>
            </a:r>
            <a:r>
              <a:rPr sz="1350" b="1" spc="-19" dirty="0">
                <a:solidFill>
                  <a:srgbClr val="FF0000"/>
                </a:solidFill>
                <a:latin typeface="Calibri"/>
                <a:cs typeface="Calibri"/>
              </a:rPr>
              <a:t>G</a:t>
            </a:r>
            <a:r>
              <a:rPr sz="750" b="1" spc="-19" dirty="0">
                <a:solidFill>
                  <a:srgbClr val="FF0000"/>
                </a:solidFill>
                <a:latin typeface="Calibri"/>
                <a:cs typeface="Calibri"/>
              </a:rPr>
              <a:t>10</a:t>
            </a:r>
            <a:endParaRPr sz="750">
              <a:latin typeface="Calibri"/>
              <a:cs typeface="Calibri"/>
            </a:endParaRPr>
          </a:p>
        </p:txBody>
      </p:sp>
      <p:sp>
        <p:nvSpPr>
          <p:cNvPr id="40" name="object 40"/>
          <p:cNvSpPr txBox="1"/>
          <p:nvPr/>
        </p:nvSpPr>
        <p:spPr>
          <a:xfrm>
            <a:off x="2971800" y="3017615"/>
            <a:ext cx="452914" cy="224790"/>
          </a:xfrm>
          <a:prstGeom prst="rect">
            <a:avLst/>
          </a:prstGeom>
        </p:spPr>
        <p:txBody>
          <a:bodyPr vert="horz" wrap="square" lIns="0" tIns="9525" rIns="0" bIns="0" rtlCol="0">
            <a:spAutoFit/>
          </a:bodyPr>
          <a:lstStyle/>
          <a:p>
            <a:pPr marL="228124">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2</a:t>
            </a:r>
            <a:endParaRPr sz="750">
              <a:latin typeface="Calibri"/>
              <a:cs typeface="Calibri"/>
            </a:endParaRPr>
          </a:p>
        </p:txBody>
      </p:sp>
      <p:sp>
        <p:nvSpPr>
          <p:cNvPr id="41" name="object 41"/>
          <p:cNvSpPr txBox="1"/>
          <p:nvPr/>
        </p:nvSpPr>
        <p:spPr>
          <a:xfrm>
            <a:off x="1037843" y="2976906"/>
            <a:ext cx="450533" cy="225266"/>
          </a:xfrm>
          <a:prstGeom prst="rect">
            <a:avLst/>
          </a:prstGeom>
        </p:spPr>
        <p:txBody>
          <a:bodyPr vert="horz" wrap="square" lIns="0" tIns="9525" rIns="0" bIns="0" rtlCol="0">
            <a:spAutoFit/>
          </a:bodyPr>
          <a:lstStyle/>
          <a:p>
            <a:pPr marL="199549">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1</a:t>
            </a:r>
            <a:endParaRPr sz="750">
              <a:latin typeface="Calibri"/>
              <a:cs typeface="Calibri"/>
            </a:endParaRPr>
          </a:p>
        </p:txBody>
      </p:sp>
      <p:sp>
        <p:nvSpPr>
          <p:cNvPr id="42" name="object 42"/>
          <p:cNvSpPr txBox="1"/>
          <p:nvPr/>
        </p:nvSpPr>
        <p:spPr>
          <a:xfrm>
            <a:off x="2426399" y="3979354"/>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4</a:t>
            </a:r>
            <a:endParaRPr sz="750">
              <a:latin typeface="Calibri"/>
              <a:cs typeface="Calibri"/>
            </a:endParaRPr>
          </a:p>
        </p:txBody>
      </p:sp>
      <p:sp>
        <p:nvSpPr>
          <p:cNvPr id="43" name="object 43"/>
          <p:cNvSpPr txBox="1"/>
          <p:nvPr/>
        </p:nvSpPr>
        <p:spPr>
          <a:xfrm>
            <a:off x="1225105" y="3876484"/>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3</a:t>
            </a:r>
            <a:endParaRPr sz="750">
              <a:latin typeface="Calibri"/>
              <a:cs typeface="Calibri"/>
            </a:endParaRPr>
          </a:p>
        </p:txBody>
      </p:sp>
      <p:sp>
        <p:nvSpPr>
          <p:cNvPr id="44" name="object 44"/>
          <p:cNvSpPr txBox="1"/>
          <p:nvPr/>
        </p:nvSpPr>
        <p:spPr>
          <a:xfrm>
            <a:off x="2161698" y="4695729"/>
            <a:ext cx="245745" cy="591979"/>
          </a:xfrm>
          <a:prstGeom prst="rect">
            <a:avLst/>
          </a:prstGeom>
        </p:spPr>
        <p:txBody>
          <a:bodyPr vert="horz" wrap="square" lIns="0" tIns="31433" rIns="0" bIns="0" rtlCol="0">
            <a:spAutoFit/>
          </a:bodyPr>
          <a:lstStyle/>
          <a:p>
            <a:pPr marL="9525" marR="3810" indent="32861" algn="just">
              <a:lnSpc>
                <a:spcPct val="89200"/>
              </a:lnSpc>
              <a:spcBef>
                <a:spcPts val="248"/>
              </a:spcBef>
            </a:pPr>
            <a:r>
              <a:rPr sz="1350" b="1" spc="-19" dirty="0">
                <a:solidFill>
                  <a:srgbClr val="FF0000"/>
                </a:solidFill>
                <a:latin typeface="Calibri"/>
                <a:cs typeface="Calibri"/>
              </a:rPr>
              <a:t>D</a:t>
            </a:r>
            <a:r>
              <a:rPr sz="750" b="1" spc="-19" dirty="0">
                <a:solidFill>
                  <a:srgbClr val="FF0000"/>
                </a:solidFill>
                <a:latin typeface="Calibri"/>
                <a:cs typeface="Calibri"/>
              </a:rPr>
              <a:t>8 </a:t>
            </a:r>
            <a:r>
              <a:rPr sz="1350" b="1" spc="-19" dirty="0">
                <a:solidFill>
                  <a:srgbClr val="538235"/>
                </a:solidFill>
                <a:latin typeface="Calibri"/>
                <a:cs typeface="Calibri"/>
              </a:rPr>
              <a:t>X</a:t>
            </a:r>
            <a:r>
              <a:rPr sz="750" b="1" spc="-19" dirty="0">
                <a:solidFill>
                  <a:srgbClr val="538235"/>
                </a:solidFill>
                <a:latin typeface="Calibri"/>
                <a:cs typeface="Calibri"/>
              </a:rPr>
              <a:t>8 </a:t>
            </a:r>
            <a:r>
              <a:rPr sz="1350" b="1" spc="-19" dirty="0">
                <a:solidFill>
                  <a:srgbClr val="FF0000"/>
                </a:solidFill>
                <a:latin typeface="Calibri"/>
                <a:cs typeface="Calibri"/>
              </a:rPr>
              <a:t>G</a:t>
            </a:r>
            <a:r>
              <a:rPr sz="750" b="1" spc="-19" dirty="0">
                <a:solidFill>
                  <a:srgbClr val="FF0000"/>
                </a:solidFill>
                <a:latin typeface="Calibri"/>
                <a:cs typeface="Calibri"/>
              </a:rPr>
              <a:t>10</a:t>
            </a:r>
            <a:endParaRPr sz="750">
              <a:latin typeface="Calibri"/>
              <a:cs typeface="Calibri"/>
            </a:endParaRPr>
          </a:p>
        </p:txBody>
      </p:sp>
      <p:sp>
        <p:nvSpPr>
          <p:cNvPr id="45" name="object 45"/>
          <p:cNvSpPr txBox="1"/>
          <p:nvPr/>
        </p:nvSpPr>
        <p:spPr>
          <a:xfrm>
            <a:off x="1236346" y="4276021"/>
            <a:ext cx="162401" cy="225266"/>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6</a:t>
            </a:r>
            <a:endParaRPr sz="750">
              <a:latin typeface="Calibri"/>
              <a:cs typeface="Calibri"/>
            </a:endParaRPr>
          </a:p>
        </p:txBody>
      </p:sp>
      <p:sp>
        <p:nvSpPr>
          <p:cNvPr id="46" name="object 46"/>
          <p:cNvSpPr txBox="1"/>
          <p:nvPr/>
        </p:nvSpPr>
        <p:spPr>
          <a:xfrm>
            <a:off x="3158205" y="3968305"/>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5</a:t>
            </a:r>
            <a:endParaRPr sz="750">
              <a:latin typeface="Calibri"/>
              <a:cs typeface="Calibri"/>
            </a:endParaRPr>
          </a:p>
        </p:txBody>
      </p:sp>
      <p:sp>
        <p:nvSpPr>
          <p:cNvPr id="47" name="object 47"/>
          <p:cNvSpPr txBox="1"/>
          <p:nvPr/>
        </p:nvSpPr>
        <p:spPr>
          <a:xfrm>
            <a:off x="2825782" y="5066537"/>
            <a:ext cx="157639"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675" b="1" spc="-19" dirty="0">
                <a:solidFill>
                  <a:srgbClr val="538235"/>
                </a:solidFill>
                <a:latin typeface="Calibri"/>
                <a:cs typeface="Calibri"/>
              </a:rPr>
              <a:t>9</a:t>
            </a:r>
            <a:endParaRPr sz="675">
              <a:latin typeface="Calibri"/>
              <a:cs typeface="Calibri"/>
            </a:endParaRPr>
          </a:p>
        </p:txBody>
      </p:sp>
      <p:sp>
        <p:nvSpPr>
          <p:cNvPr id="48" name="object 48"/>
          <p:cNvSpPr txBox="1"/>
          <p:nvPr/>
        </p:nvSpPr>
        <p:spPr>
          <a:xfrm>
            <a:off x="1425892" y="5044821"/>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7</a:t>
            </a:r>
            <a:endParaRPr sz="750">
              <a:latin typeface="Calibri"/>
              <a:cs typeface="Calibri"/>
            </a:endParaRPr>
          </a:p>
        </p:txBody>
      </p:sp>
      <p:sp>
        <p:nvSpPr>
          <p:cNvPr id="49" name="object 49"/>
          <p:cNvSpPr txBox="1"/>
          <p:nvPr/>
        </p:nvSpPr>
        <p:spPr>
          <a:xfrm>
            <a:off x="6865620" y="4962525"/>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8</a:t>
            </a:r>
            <a:endParaRPr sz="750">
              <a:latin typeface="Calibri"/>
              <a:cs typeface="Calibri"/>
            </a:endParaRPr>
          </a:p>
        </p:txBody>
      </p:sp>
      <p:sp>
        <p:nvSpPr>
          <p:cNvPr id="50" name="object 50"/>
          <p:cNvSpPr txBox="1"/>
          <p:nvPr/>
        </p:nvSpPr>
        <p:spPr>
          <a:xfrm>
            <a:off x="6805516" y="3104483"/>
            <a:ext cx="128588" cy="224790"/>
          </a:xfrm>
          <a:prstGeom prst="rect">
            <a:avLst/>
          </a:prstGeom>
        </p:spPr>
        <p:txBody>
          <a:bodyPr vert="horz" wrap="square" lIns="0" tIns="9525" rIns="0" bIns="0" rtlCol="0">
            <a:spAutoFit/>
          </a:bodyPr>
          <a:lstStyle/>
          <a:p>
            <a:pPr marL="9525">
              <a:lnSpc>
                <a:spcPct val="100000"/>
              </a:lnSpc>
              <a:spcBef>
                <a:spcPts val="75"/>
              </a:spcBef>
            </a:pPr>
            <a:r>
              <a:rPr sz="1350" b="1" dirty="0">
                <a:solidFill>
                  <a:srgbClr val="538235"/>
                </a:solidFill>
                <a:latin typeface="Calibri"/>
                <a:cs typeface="Calibri"/>
              </a:rPr>
              <a:t>G</a:t>
            </a:r>
            <a:endParaRPr sz="1350">
              <a:latin typeface="Calibri"/>
              <a:cs typeface="Calibri"/>
            </a:endParaRPr>
          </a:p>
        </p:txBody>
      </p:sp>
      <p:sp>
        <p:nvSpPr>
          <p:cNvPr id="51" name="object 51"/>
          <p:cNvSpPr txBox="1"/>
          <p:nvPr/>
        </p:nvSpPr>
        <p:spPr>
          <a:xfrm>
            <a:off x="7686961" y="3885343"/>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3</a:t>
            </a:r>
            <a:endParaRPr sz="750">
              <a:latin typeface="Calibri"/>
              <a:cs typeface="Calibri"/>
            </a:endParaRPr>
          </a:p>
        </p:txBody>
      </p:sp>
      <p:sp>
        <p:nvSpPr>
          <p:cNvPr id="52" name="object 52"/>
          <p:cNvSpPr txBox="1"/>
          <p:nvPr/>
        </p:nvSpPr>
        <p:spPr>
          <a:xfrm>
            <a:off x="7589519" y="2893124"/>
            <a:ext cx="451485" cy="618887"/>
          </a:xfrm>
          <a:prstGeom prst="rect">
            <a:avLst/>
          </a:prstGeom>
        </p:spPr>
        <p:txBody>
          <a:bodyPr vert="horz" wrap="square" lIns="0" tIns="9525" rIns="0" bIns="0" rtlCol="0">
            <a:spAutoFit/>
          </a:bodyPr>
          <a:lstStyle/>
          <a:p>
            <a:pPr marL="21431" marR="226219" indent="54293">
              <a:lnSpc>
                <a:spcPct val="1554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1 </a:t>
            </a:r>
            <a:r>
              <a:rPr sz="1350" b="1" spc="-19" dirty="0">
                <a:solidFill>
                  <a:srgbClr val="FF0000"/>
                </a:solidFill>
                <a:latin typeface="Calibri"/>
                <a:cs typeface="Calibri"/>
              </a:rPr>
              <a:t>A</a:t>
            </a:r>
            <a:r>
              <a:rPr sz="750" b="1" spc="-19" dirty="0">
                <a:solidFill>
                  <a:srgbClr val="FF0000"/>
                </a:solidFill>
                <a:latin typeface="Calibri"/>
                <a:cs typeface="Calibri"/>
              </a:rPr>
              <a:t>1</a:t>
            </a:r>
            <a:endParaRPr sz="750">
              <a:latin typeface="Calibri"/>
              <a:cs typeface="Calibri"/>
            </a:endParaRPr>
          </a:p>
        </p:txBody>
      </p:sp>
      <p:sp>
        <p:nvSpPr>
          <p:cNvPr id="53" name="object 53"/>
          <p:cNvSpPr txBox="1"/>
          <p:nvPr/>
        </p:nvSpPr>
        <p:spPr>
          <a:xfrm>
            <a:off x="5861875" y="3009614"/>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2</a:t>
            </a:r>
            <a:endParaRPr sz="750">
              <a:latin typeface="Calibri"/>
              <a:cs typeface="Calibri"/>
            </a:endParaRPr>
          </a:p>
        </p:txBody>
      </p:sp>
      <p:sp>
        <p:nvSpPr>
          <p:cNvPr id="54" name="object 54"/>
          <p:cNvSpPr txBox="1"/>
          <p:nvPr/>
        </p:nvSpPr>
        <p:spPr>
          <a:xfrm>
            <a:off x="7365587" y="4320635"/>
            <a:ext cx="475774" cy="224790"/>
          </a:xfrm>
          <a:prstGeom prst="rect">
            <a:avLst/>
          </a:prstGeom>
        </p:spPr>
        <p:txBody>
          <a:bodyPr vert="horz" wrap="square" lIns="0" tIns="9525" rIns="0" bIns="0" rtlCol="0">
            <a:spAutoFit/>
          </a:bodyPr>
          <a:lstStyle/>
          <a:p>
            <a:pPr marL="9525">
              <a:lnSpc>
                <a:spcPct val="100000"/>
              </a:lnSpc>
              <a:spcBef>
                <a:spcPts val="75"/>
              </a:spcBef>
              <a:tabLst>
                <a:tab pos="322421" algn="l"/>
              </a:tabLst>
            </a:pPr>
            <a:r>
              <a:rPr sz="1350" b="1" spc="-19" dirty="0">
                <a:solidFill>
                  <a:srgbClr val="FF0000"/>
                </a:solidFill>
                <a:latin typeface="Calibri"/>
                <a:cs typeface="Calibri"/>
              </a:rPr>
              <a:t>M</a:t>
            </a:r>
            <a:r>
              <a:rPr sz="750" b="1" spc="-19" dirty="0">
                <a:solidFill>
                  <a:srgbClr val="FF0000"/>
                </a:solidFill>
                <a:latin typeface="Calibri"/>
                <a:cs typeface="Calibri"/>
              </a:rPr>
              <a:t>5</a:t>
            </a:r>
            <a:r>
              <a:rPr sz="750" b="1" dirty="0">
                <a:solidFill>
                  <a:srgbClr val="FF0000"/>
                </a:solidFill>
                <a:latin typeface="Calibri"/>
                <a:cs typeface="Calibri"/>
              </a:rPr>
              <a:t>	</a:t>
            </a:r>
            <a:r>
              <a:rPr sz="2025" b="1" spc="-28" baseline="1543" dirty="0">
                <a:solidFill>
                  <a:srgbClr val="538235"/>
                </a:solidFill>
                <a:latin typeface="Calibri"/>
                <a:cs typeface="Calibri"/>
              </a:rPr>
              <a:t>X</a:t>
            </a:r>
            <a:r>
              <a:rPr sz="1125" b="1" spc="-28" baseline="2777" dirty="0">
                <a:solidFill>
                  <a:srgbClr val="538235"/>
                </a:solidFill>
                <a:latin typeface="Calibri"/>
                <a:cs typeface="Calibri"/>
              </a:rPr>
              <a:t>5</a:t>
            </a:r>
            <a:endParaRPr sz="1125" baseline="2777">
              <a:latin typeface="Calibri"/>
              <a:cs typeface="Calibri"/>
            </a:endParaRPr>
          </a:p>
        </p:txBody>
      </p:sp>
      <p:sp>
        <p:nvSpPr>
          <p:cNvPr id="55" name="object 55"/>
          <p:cNvSpPr txBox="1"/>
          <p:nvPr/>
        </p:nvSpPr>
        <p:spPr>
          <a:xfrm>
            <a:off x="5889307" y="3891972"/>
            <a:ext cx="431006" cy="667702"/>
          </a:xfrm>
          <a:prstGeom prst="rect">
            <a:avLst/>
          </a:prstGeom>
        </p:spPr>
        <p:txBody>
          <a:bodyPr vert="horz" wrap="square" lIns="0" tIns="9525" rIns="0" bIns="0" rtlCol="0">
            <a:spAutoFit/>
          </a:bodyPr>
          <a:lstStyle/>
          <a:p>
            <a:pPr marL="9525">
              <a:lnSpc>
                <a:spcPct val="100000"/>
              </a:lnSpc>
              <a:spcBef>
                <a:spcPts val="75"/>
              </a:spcBef>
            </a:pPr>
            <a:r>
              <a:rPr sz="2025" b="1" baseline="1543" dirty="0">
                <a:solidFill>
                  <a:srgbClr val="538235"/>
                </a:solidFill>
                <a:latin typeface="Calibri"/>
                <a:cs typeface="Calibri"/>
              </a:rPr>
              <a:t>X</a:t>
            </a:r>
            <a:r>
              <a:rPr sz="1125" b="1" baseline="2777" dirty="0">
                <a:solidFill>
                  <a:srgbClr val="538235"/>
                </a:solidFill>
                <a:latin typeface="Calibri"/>
                <a:cs typeface="Calibri"/>
              </a:rPr>
              <a:t>4</a:t>
            </a:r>
            <a:r>
              <a:rPr sz="1125" b="1" spc="157" baseline="2777" dirty="0">
                <a:solidFill>
                  <a:srgbClr val="538235"/>
                </a:solidFill>
                <a:latin typeface="Calibri"/>
                <a:cs typeface="Calibri"/>
              </a:rPr>
              <a:t>  </a:t>
            </a:r>
            <a:r>
              <a:rPr sz="1350" b="1" spc="-19" dirty="0">
                <a:solidFill>
                  <a:srgbClr val="FF0000"/>
                </a:solidFill>
                <a:latin typeface="Calibri"/>
                <a:cs typeface="Calibri"/>
              </a:rPr>
              <a:t>M</a:t>
            </a:r>
            <a:r>
              <a:rPr sz="750" b="1" spc="-19" dirty="0">
                <a:solidFill>
                  <a:srgbClr val="FF0000"/>
                </a:solidFill>
                <a:latin typeface="Calibri"/>
                <a:cs typeface="Calibri"/>
              </a:rPr>
              <a:t>4</a:t>
            </a:r>
            <a:endParaRPr sz="750" dirty="0">
              <a:latin typeface="Calibri"/>
              <a:cs typeface="Calibri"/>
            </a:endParaRPr>
          </a:p>
          <a:p>
            <a:pPr>
              <a:lnSpc>
                <a:spcPct val="100000"/>
              </a:lnSpc>
              <a:spcBef>
                <a:spcPts val="34"/>
              </a:spcBef>
            </a:pPr>
            <a:endParaRPr sz="1500" dirty="0">
              <a:latin typeface="Calibri"/>
              <a:cs typeface="Calibri"/>
            </a:endParaRPr>
          </a:p>
          <a:p>
            <a:pPr marL="31909">
              <a:lnSpc>
                <a:spcPct val="100000"/>
              </a:lnSpc>
            </a:pPr>
            <a:r>
              <a:rPr sz="1350" b="1" dirty="0">
                <a:solidFill>
                  <a:srgbClr val="538235"/>
                </a:solidFill>
                <a:latin typeface="Calibri"/>
                <a:cs typeface="Calibri"/>
              </a:rPr>
              <a:t>X</a:t>
            </a:r>
            <a:r>
              <a:rPr sz="750" b="1" dirty="0">
                <a:solidFill>
                  <a:srgbClr val="538235"/>
                </a:solidFill>
                <a:latin typeface="Calibri"/>
                <a:cs typeface="Calibri"/>
              </a:rPr>
              <a:t>6</a:t>
            </a:r>
            <a:r>
              <a:rPr sz="750" b="1" spc="191" dirty="0">
                <a:solidFill>
                  <a:srgbClr val="538235"/>
                </a:solidFill>
                <a:latin typeface="Calibri"/>
                <a:cs typeface="Calibri"/>
              </a:rPr>
              <a:t> </a:t>
            </a:r>
            <a:r>
              <a:rPr sz="2025" b="1" spc="-28" baseline="1543" dirty="0">
                <a:solidFill>
                  <a:srgbClr val="FF0000"/>
                </a:solidFill>
                <a:latin typeface="Calibri"/>
                <a:cs typeface="Calibri"/>
              </a:rPr>
              <a:t>M</a:t>
            </a:r>
            <a:r>
              <a:rPr sz="1125" b="1" spc="-28" baseline="2777" dirty="0">
                <a:solidFill>
                  <a:srgbClr val="FF0000"/>
                </a:solidFill>
                <a:latin typeface="Calibri"/>
                <a:cs typeface="Calibri"/>
              </a:rPr>
              <a:t>6</a:t>
            </a:r>
            <a:endParaRPr sz="1125" baseline="2777" dirty="0">
              <a:latin typeface="Calibri"/>
              <a:cs typeface="Calibri"/>
            </a:endParaRPr>
          </a:p>
        </p:txBody>
      </p:sp>
      <p:sp>
        <p:nvSpPr>
          <p:cNvPr id="56" name="object 56"/>
          <p:cNvSpPr txBox="1"/>
          <p:nvPr/>
        </p:nvSpPr>
        <p:spPr>
          <a:xfrm>
            <a:off x="2176462" y="3089624"/>
            <a:ext cx="119063" cy="224790"/>
          </a:xfrm>
          <a:prstGeom prst="rect">
            <a:avLst/>
          </a:prstGeom>
        </p:spPr>
        <p:txBody>
          <a:bodyPr vert="horz" wrap="square" lIns="0" tIns="9525" rIns="0" bIns="0" rtlCol="0">
            <a:spAutoFit/>
          </a:bodyPr>
          <a:lstStyle/>
          <a:p>
            <a:pPr>
              <a:lnSpc>
                <a:spcPct val="100000"/>
              </a:lnSpc>
              <a:spcBef>
                <a:spcPts val="75"/>
              </a:spcBef>
            </a:pPr>
            <a:r>
              <a:rPr sz="1350" b="1" dirty="0">
                <a:solidFill>
                  <a:srgbClr val="538235"/>
                </a:solidFill>
                <a:latin typeface="Calibri"/>
                <a:cs typeface="Calibri"/>
              </a:rPr>
              <a:t>G</a:t>
            </a:r>
            <a:endParaRPr sz="1350">
              <a:latin typeface="Calibri"/>
              <a:cs typeface="Calibri"/>
            </a:endParaRPr>
          </a:p>
        </p:txBody>
      </p:sp>
      <p:sp>
        <p:nvSpPr>
          <p:cNvPr id="57" name="object 57"/>
          <p:cNvSpPr txBox="1"/>
          <p:nvPr/>
        </p:nvSpPr>
        <p:spPr>
          <a:xfrm>
            <a:off x="7668959" y="5189753"/>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7</a:t>
            </a:r>
            <a:endParaRPr sz="750">
              <a:latin typeface="Calibri"/>
              <a:cs typeface="Calibri"/>
            </a:endParaRPr>
          </a:p>
        </p:txBody>
      </p:sp>
      <p:sp>
        <p:nvSpPr>
          <p:cNvPr id="58" name="object 58"/>
          <p:cNvSpPr txBox="1"/>
          <p:nvPr/>
        </p:nvSpPr>
        <p:spPr>
          <a:xfrm>
            <a:off x="5893403" y="5149062"/>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9</a:t>
            </a:r>
            <a:endParaRPr sz="750">
              <a:latin typeface="Calibri"/>
              <a:cs typeface="Calibri"/>
            </a:endParaRPr>
          </a:p>
        </p:txBody>
      </p:sp>
      <p:grpSp>
        <p:nvGrpSpPr>
          <p:cNvPr id="59" name="object 59"/>
          <p:cNvGrpSpPr/>
          <p:nvPr/>
        </p:nvGrpSpPr>
        <p:grpSpPr>
          <a:xfrm>
            <a:off x="6326506" y="3423284"/>
            <a:ext cx="1322546" cy="1644015"/>
            <a:chOff x="8435340" y="3421379"/>
            <a:chExt cx="1763395" cy="2192020"/>
          </a:xfrm>
        </p:grpSpPr>
        <p:sp>
          <p:nvSpPr>
            <p:cNvPr id="60" name="object 60"/>
            <p:cNvSpPr/>
            <p:nvPr/>
          </p:nvSpPr>
          <p:spPr>
            <a:xfrm>
              <a:off x="8435340" y="3421379"/>
              <a:ext cx="719455" cy="2192020"/>
            </a:xfrm>
            <a:custGeom>
              <a:avLst/>
              <a:gdLst/>
              <a:ahLst/>
              <a:cxnLst/>
              <a:rect l="l" t="t" r="r" b="b"/>
              <a:pathLst>
                <a:path w="719454" h="2192020">
                  <a:moveTo>
                    <a:pt x="370319" y="2159889"/>
                  </a:moveTo>
                  <a:lnTo>
                    <a:pt x="319151" y="2159889"/>
                  </a:lnTo>
                  <a:lnTo>
                    <a:pt x="306476" y="2159889"/>
                  </a:lnTo>
                  <a:lnTo>
                    <a:pt x="306324" y="2191524"/>
                  </a:lnTo>
                  <a:lnTo>
                    <a:pt x="370319" y="2159889"/>
                  </a:lnTo>
                  <a:close/>
                </a:path>
                <a:path w="719454" h="2192020">
                  <a:moveTo>
                    <a:pt x="382651" y="2153793"/>
                  </a:moveTo>
                  <a:lnTo>
                    <a:pt x="306705" y="2115312"/>
                  </a:lnTo>
                  <a:lnTo>
                    <a:pt x="306539" y="2147125"/>
                  </a:lnTo>
                  <a:lnTo>
                    <a:pt x="0" y="2145538"/>
                  </a:lnTo>
                  <a:lnTo>
                    <a:pt x="0" y="2158238"/>
                  </a:lnTo>
                  <a:lnTo>
                    <a:pt x="306476" y="2159825"/>
                  </a:lnTo>
                  <a:lnTo>
                    <a:pt x="319151" y="2159889"/>
                  </a:lnTo>
                  <a:lnTo>
                    <a:pt x="370446" y="2159825"/>
                  </a:lnTo>
                  <a:lnTo>
                    <a:pt x="382651" y="2153793"/>
                  </a:lnTo>
                  <a:close/>
                </a:path>
                <a:path w="719454" h="2192020">
                  <a:moveTo>
                    <a:pt x="719074" y="38100"/>
                  </a:moveTo>
                  <a:lnTo>
                    <a:pt x="706374" y="31750"/>
                  </a:lnTo>
                  <a:lnTo>
                    <a:pt x="642874" y="0"/>
                  </a:lnTo>
                  <a:lnTo>
                    <a:pt x="642874" y="31750"/>
                  </a:lnTo>
                  <a:lnTo>
                    <a:pt x="9144" y="31750"/>
                  </a:lnTo>
                  <a:lnTo>
                    <a:pt x="9144" y="44450"/>
                  </a:lnTo>
                  <a:lnTo>
                    <a:pt x="642874" y="44450"/>
                  </a:lnTo>
                  <a:lnTo>
                    <a:pt x="642874" y="76200"/>
                  </a:lnTo>
                  <a:lnTo>
                    <a:pt x="706374" y="44450"/>
                  </a:lnTo>
                  <a:lnTo>
                    <a:pt x="719074" y="38100"/>
                  </a:lnTo>
                  <a:close/>
                </a:path>
              </a:pathLst>
            </a:custGeom>
            <a:solidFill>
              <a:srgbClr val="0D0D0D"/>
            </a:solidFill>
          </p:spPr>
          <p:txBody>
            <a:bodyPr wrap="square" lIns="0" tIns="0" rIns="0" bIns="0" rtlCol="0"/>
            <a:lstStyle/>
            <a:p>
              <a:endParaRPr/>
            </a:p>
          </p:txBody>
        </p:sp>
        <p:pic>
          <p:nvPicPr>
            <p:cNvPr id="61" name="object 61"/>
            <p:cNvPicPr/>
            <p:nvPr/>
          </p:nvPicPr>
          <p:blipFill>
            <a:blip r:embed="rId12" cstate="print"/>
            <a:stretch>
              <a:fillRect/>
            </a:stretch>
          </p:blipFill>
          <p:spPr>
            <a:xfrm>
              <a:off x="9276461" y="5298947"/>
              <a:ext cx="178816" cy="108458"/>
            </a:xfrm>
            <a:prstGeom prst="rect">
              <a:avLst/>
            </a:prstGeom>
          </p:spPr>
        </p:pic>
        <p:pic>
          <p:nvPicPr>
            <p:cNvPr id="62" name="object 62"/>
            <p:cNvPicPr/>
            <p:nvPr/>
          </p:nvPicPr>
          <p:blipFill>
            <a:blip r:embed="rId13" cstate="print"/>
            <a:stretch>
              <a:fillRect/>
            </a:stretch>
          </p:blipFill>
          <p:spPr>
            <a:xfrm>
              <a:off x="10122408" y="5350763"/>
              <a:ext cx="76200" cy="152908"/>
            </a:xfrm>
            <a:prstGeom prst="rect">
              <a:avLst/>
            </a:prstGeom>
          </p:spPr>
        </p:pic>
        <p:pic>
          <p:nvPicPr>
            <p:cNvPr id="63" name="object 63"/>
            <p:cNvPicPr/>
            <p:nvPr/>
          </p:nvPicPr>
          <p:blipFill>
            <a:blip r:embed="rId14" cstate="print"/>
            <a:stretch>
              <a:fillRect/>
            </a:stretch>
          </p:blipFill>
          <p:spPr>
            <a:xfrm>
              <a:off x="8504428" y="4848986"/>
              <a:ext cx="186944" cy="154050"/>
            </a:xfrm>
            <a:prstGeom prst="rect">
              <a:avLst/>
            </a:prstGeom>
          </p:spPr>
        </p:pic>
        <p:pic>
          <p:nvPicPr>
            <p:cNvPr id="64" name="object 64"/>
            <p:cNvPicPr/>
            <p:nvPr/>
          </p:nvPicPr>
          <p:blipFill>
            <a:blip r:embed="rId15" cstate="print"/>
            <a:stretch>
              <a:fillRect/>
            </a:stretch>
          </p:blipFill>
          <p:spPr>
            <a:xfrm>
              <a:off x="8508111" y="4209033"/>
              <a:ext cx="219583" cy="76073"/>
            </a:xfrm>
            <a:prstGeom prst="rect">
              <a:avLst/>
            </a:prstGeom>
          </p:spPr>
        </p:pic>
      </p:grpSp>
      <p:sp>
        <p:nvSpPr>
          <p:cNvPr id="65" name="object 65"/>
          <p:cNvSpPr txBox="1"/>
          <p:nvPr/>
        </p:nvSpPr>
        <p:spPr>
          <a:xfrm>
            <a:off x="5360764" y="876967"/>
            <a:ext cx="3170873" cy="1464469"/>
          </a:xfrm>
          <a:prstGeom prst="rect">
            <a:avLst/>
          </a:prstGeom>
        </p:spPr>
        <p:txBody>
          <a:bodyPr vert="horz" wrap="square" lIns="0" tIns="9525" rIns="0" bIns="0" rtlCol="0">
            <a:spAutoFit/>
          </a:bodyPr>
          <a:lstStyle/>
          <a:p>
            <a:pPr marL="953" algn="ctr">
              <a:lnSpc>
                <a:spcPct val="100000"/>
              </a:lnSpc>
              <a:spcBef>
                <a:spcPts val="75"/>
              </a:spcBef>
            </a:pPr>
            <a:r>
              <a:rPr lang="en-US" sz="1350" u="sng" spc="-8" dirty="0">
                <a:uFill>
                  <a:solidFill>
                    <a:srgbClr val="000000"/>
                  </a:solidFill>
                </a:uFill>
                <a:latin typeface="Calibri"/>
                <a:cs typeface="Calibri"/>
              </a:rPr>
              <a:t>21</a:t>
            </a:r>
            <a:endParaRPr lang="en-US" sz="1350" dirty="0">
              <a:latin typeface="Calibri"/>
              <a:cs typeface="Calibri"/>
            </a:endParaRPr>
          </a:p>
          <a:p>
            <a:pPr marL="9525">
              <a:lnSpc>
                <a:spcPct val="100000"/>
              </a:lnSpc>
              <a:spcBef>
                <a:spcPts val="34"/>
              </a:spcBef>
            </a:pPr>
            <a:r>
              <a:rPr sz="900" dirty="0">
                <a:solidFill>
                  <a:srgbClr val="FF0000"/>
                </a:solidFill>
                <a:latin typeface="Calibri"/>
                <a:cs typeface="Calibri"/>
              </a:rPr>
              <a:t>A</a:t>
            </a:r>
            <a:r>
              <a:rPr sz="750" dirty="0">
                <a:solidFill>
                  <a:srgbClr val="FF0000"/>
                </a:solidFill>
                <a:latin typeface="Calibri"/>
                <a:cs typeface="Calibri"/>
              </a:rPr>
              <a:t>1</a:t>
            </a:r>
            <a:r>
              <a:rPr sz="750" spc="30" dirty="0">
                <a:solidFill>
                  <a:srgbClr val="FF0000"/>
                </a:solidFill>
                <a:latin typeface="Calibri"/>
                <a:cs typeface="Calibri"/>
              </a:rPr>
              <a:t> </a:t>
            </a:r>
            <a:r>
              <a:rPr sz="900" dirty="0">
                <a:latin typeface="Calibri"/>
                <a:cs typeface="Calibri"/>
              </a:rPr>
              <a:t>&amp;</a:t>
            </a:r>
            <a:r>
              <a:rPr sz="900" spc="-11" dirty="0">
                <a:latin typeface="Calibri"/>
                <a:cs typeface="Calibri"/>
              </a:rPr>
              <a:t> </a:t>
            </a:r>
            <a:r>
              <a:rPr sz="900" dirty="0">
                <a:solidFill>
                  <a:srgbClr val="FF0000"/>
                </a:solidFill>
                <a:latin typeface="Calibri"/>
                <a:cs typeface="Calibri"/>
              </a:rPr>
              <a:t>A</a:t>
            </a:r>
            <a:r>
              <a:rPr sz="750" dirty="0">
                <a:solidFill>
                  <a:srgbClr val="FF0000"/>
                </a:solidFill>
                <a:latin typeface="Calibri"/>
                <a:cs typeface="Calibri"/>
              </a:rPr>
              <a:t>2</a:t>
            </a:r>
            <a:r>
              <a:rPr sz="750" spc="34" dirty="0">
                <a:solidFill>
                  <a:srgbClr val="FF0000"/>
                </a:solidFill>
                <a:latin typeface="Calibri"/>
                <a:cs typeface="Calibri"/>
              </a:rPr>
              <a:t> </a:t>
            </a:r>
            <a:r>
              <a:rPr sz="900" dirty="0">
                <a:latin typeface="Calibri"/>
                <a:cs typeface="Calibri"/>
              </a:rPr>
              <a:t>–</a:t>
            </a:r>
            <a:r>
              <a:rPr sz="900" spc="-15" dirty="0">
                <a:latin typeface="Calibri"/>
                <a:cs typeface="Calibri"/>
              </a:rPr>
              <a:t> </a:t>
            </a:r>
            <a:r>
              <a:rPr sz="900" dirty="0">
                <a:latin typeface="Calibri"/>
                <a:cs typeface="Calibri"/>
              </a:rPr>
              <a:t>Runners;</a:t>
            </a:r>
            <a:r>
              <a:rPr sz="900" spc="-26" dirty="0">
                <a:latin typeface="Calibri"/>
                <a:cs typeface="Calibri"/>
              </a:rPr>
              <a:t> </a:t>
            </a:r>
            <a:r>
              <a:rPr sz="900" dirty="0">
                <a:latin typeface="Calibri"/>
                <a:cs typeface="Calibri"/>
              </a:rPr>
              <a:t>objective</a:t>
            </a:r>
            <a:r>
              <a:rPr sz="900" spc="-15" dirty="0">
                <a:latin typeface="Calibri"/>
                <a:cs typeface="Calibri"/>
              </a:rPr>
              <a:t> </a:t>
            </a:r>
            <a:r>
              <a:rPr sz="900" dirty="0">
                <a:latin typeface="Calibri"/>
                <a:cs typeface="Calibri"/>
              </a:rPr>
              <a:t>is</a:t>
            </a:r>
            <a:r>
              <a:rPr sz="900" spc="-11"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force</a:t>
            </a:r>
            <a:r>
              <a:rPr sz="900" spc="-15" dirty="0">
                <a:latin typeface="Calibri"/>
                <a:cs typeface="Calibri"/>
              </a:rPr>
              <a:t> </a:t>
            </a:r>
            <a:r>
              <a:rPr sz="900" dirty="0">
                <a:latin typeface="Calibri"/>
                <a:cs typeface="Calibri"/>
              </a:rPr>
              <a:t>cross field</a:t>
            </a:r>
            <a:r>
              <a:rPr sz="900" spc="-23" dirty="0">
                <a:latin typeface="Calibri"/>
                <a:cs typeface="Calibri"/>
              </a:rPr>
              <a:t> </a:t>
            </a:r>
            <a:r>
              <a:rPr sz="900" dirty="0">
                <a:latin typeface="Calibri"/>
                <a:cs typeface="Calibri"/>
              </a:rPr>
              <a:t>passes.</a:t>
            </a:r>
            <a:r>
              <a:rPr sz="900" spc="-4" dirty="0">
                <a:latin typeface="Calibri"/>
                <a:cs typeface="Calibri"/>
              </a:rPr>
              <a:t> </a:t>
            </a:r>
            <a:r>
              <a:rPr sz="900" dirty="0">
                <a:latin typeface="Calibri"/>
                <a:cs typeface="Calibri"/>
              </a:rPr>
              <a:t>When</a:t>
            </a:r>
            <a:r>
              <a:rPr sz="900" spc="-23" dirty="0">
                <a:latin typeface="Calibri"/>
                <a:cs typeface="Calibri"/>
              </a:rPr>
              <a:t> </a:t>
            </a:r>
            <a:r>
              <a:rPr sz="900" spc="-19" dirty="0">
                <a:latin typeface="Calibri"/>
                <a:cs typeface="Calibri"/>
              </a:rPr>
              <a:t>X</a:t>
            </a:r>
            <a:r>
              <a:rPr sz="750" spc="-19" dirty="0">
                <a:latin typeface="Calibri"/>
                <a:cs typeface="Calibri"/>
              </a:rPr>
              <a:t>1</a:t>
            </a:r>
            <a:endParaRPr sz="750" dirty="0">
              <a:latin typeface="Calibri"/>
              <a:cs typeface="Calibri"/>
            </a:endParaRPr>
          </a:p>
          <a:p>
            <a:pPr marL="9525" marR="1150144">
              <a:lnSpc>
                <a:spcPct val="100000"/>
              </a:lnSpc>
            </a:pPr>
            <a:r>
              <a:rPr sz="900" dirty="0">
                <a:latin typeface="Calibri"/>
                <a:cs typeface="Calibri"/>
              </a:rPr>
              <a:t>has</a:t>
            </a:r>
            <a:r>
              <a:rPr sz="900" spc="-15" dirty="0">
                <a:latin typeface="Calibri"/>
                <a:cs typeface="Calibri"/>
              </a:rPr>
              <a:t> </a:t>
            </a:r>
            <a:r>
              <a:rPr sz="900" dirty="0">
                <a:latin typeface="Calibri"/>
                <a:cs typeface="Calibri"/>
              </a:rPr>
              <a:t>the</a:t>
            </a:r>
            <a:r>
              <a:rPr sz="900" spc="-8" dirty="0">
                <a:latin typeface="Calibri"/>
                <a:cs typeface="Calibri"/>
              </a:rPr>
              <a:t> </a:t>
            </a:r>
            <a:r>
              <a:rPr sz="900" dirty="0">
                <a:latin typeface="Calibri"/>
                <a:cs typeface="Calibri"/>
              </a:rPr>
              <a:t>ball,</a:t>
            </a:r>
            <a:r>
              <a:rPr sz="900" spc="-15" dirty="0">
                <a:latin typeface="Calibri"/>
                <a:cs typeface="Calibri"/>
              </a:rPr>
              <a:t> </a:t>
            </a:r>
            <a:r>
              <a:rPr sz="900" dirty="0">
                <a:latin typeface="Calibri"/>
                <a:cs typeface="Calibri"/>
              </a:rPr>
              <a:t>A2 NEEDS</a:t>
            </a:r>
            <a:r>
              <a:rPr sz="900" spc="-15"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get</a:t>
            </a:r>
            <a:r>
              <a:rPr sz="900" spc="-4"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the</a:t>
            </a:r>
            <a:r>
              <a:rPr sz="900" spc="-8" dirty="0">
                <a:latin typeface="Calibri"/>
                <a:cs typeface="Calibri"/>
              </a:rPr>
              <a:t> goalie </a:t>
            </a:r>
            <a:r>
              <a:rPr sz="900" dirty="0">
                <a:solidFill>
                  <a:srgbClr val="FF0000"/>
                </a:solidFill>
                <a:latin typeface="Calibri"/>
                <a:cs typeface="Calibri"/>
              </a:rPr>
              <a:t>A</a:t>
            </a:r>
            <a:r>
              <a:rPr sz="750" dirty="0">
                <a:solidFill>
                  <a:srgbClr val="FF0000"/>
                </a:solidFill>
                <a:latin typeface="Calibri"/>
                <a:cs typeface="Calibri"/>
              </a:rPr>
              <a:t>3</a:t>
            </a:r>
            <a:r>
              <a:rPr sz="750" spc="34" dirty="0">
                <a:solidFill>
                  <a:srgbClr val="FF0000"/>
                </a:solidFill>
                <a:latin typeface="Calibri"/>
                <a:cs typeface="Calibri"/>
              </a:rPr>
              <a:t> </a:t>
            </a:r>
            <a:r>
              <a:rPr sz="900" dirty="0">
                <a:latin typeface="Calibri"/>
                <a:cs typeface="Calibri"/>
              </a:rPr>
              <a:t>–</a:t>
            </a:r>
            <a:r>
              <a:rPr sz="900" spc="-8" dirty="0">
                <a:latin typeface="Calibri"/>
                <a:cs typeface="Calibri"/>
              </a:rPr>
              <a:t> </a:t>
            </a:r>
            <a:r>
              <a:rPr sz="900" dirty="0">
                <a:latin typeface="Calibri"/>
                <a:cs typeface="Calibri"/>
              </a:rPr>
              <a:t>floater;</a:t>
            </a:r>
            <a:r>
              <a:rPr sz="900" spc="-23" dirty="0">
                <a:latin typeface="Calibri"/>
                <a:cs typeface="Calibri"/>
              </a:rPr>
              <a:t> </a:t>
            </a:r>
            <a:r>
              <a:rPr sz="900" dirty="0">
                <a:latin typeface="Calibri"/>
                <a:cs typeface="Calibri"/>
              </a:rPr>
              <a:t>picks up</a:t>
            </a:r>
            <a:r>
              <a:rPr sz="900" spc="-23" dirty="0">
                <a:latin typeface="Calibri"/>
                <a:cs typeface="Calibri"/>
              </a:rPr>
              <a:t> </a:t>
            </a:r>
            <a:r>
              <a:rPr sz="900" dirty="0">
                <a:latin typeface="Calibri"/>
                <a:cs typeface="Calibri"/>
              </a:rPr>
              <a:t>other</a:t>
            </a:r>
            <a:r>
              <a:rPr sz="900" spc="-23" dirty="0">
                <a:latin typeface="Calibri"/>
                <a:cs typeface="Calibri"/>
              </a:rPr>
              <a:t> </a:t>
            </a:r>
            <a:r>
              <a:rPr sz="900" dirty="0">
                <a:latin typeface="Calibri"/>
                <a:cs typeface="Calibri"/>
              </a:rPr>
              <a:t>extra</a:t>
            </a:r>
            <a:r>
              <a:rPr sz="900" spc="-19" dirty="0">
                <a:latin typeface="Calibri"/>
                <a:cs typeface="Calibri"/>
              </a:rPr>
              <a:t> man </a:t>
            </a:r>
            <a:r>
              <a:rPr sz="900" dirty="0">
                <a:solidFill>
                  <a:srgbClr val="FF0000"/>
                </a:solidFill>
                <a:latin typeface="Calibri"/>
                <a:cs typeface="Calibri"/>
              </a:rPr>
              <a:t>M</a:t>
            </a:r>
            <a:r>
              <a:rPr sz="750" dirty="0">
                <a:solidFill>
                  <a:srgbClr val="FF0000"/>
                </a:solidFill>
                <a:latin typeface="Calibri"/>
                <a:cs typeface="Calibri"/>
              </a:rPr>
              <a:t>4,5,6</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sz="900" dirty="0">
                <a:latin typeface="Calibri"/>
                <a:cs typeface="Calibri"/>
              </a:rPr>
              <a:t>Match</a:t>
            </a:r>
            <a:r>
              <a:rPr sz="900" spc="-19" dirty="0">
                <a:latin typeface="Calibri"/>
                <a:cs typeface="Calibri"/>
              </a:rPr>
              <a:t> </a:t>
            </a:r>
            <a:r>
              <a:rPr sz="900" dirty="0">
                <a:latin typeface="Calibri"/>
                <a:cs typeface="Calibri"/>
              </a:rPr>
              <a:t>feet</a:t>
            </a:r>
            <a:r>
              <a:rPr sz="900" spc="-15" dirty="0">
                <a:latin typeface="Calibri"/>
                <a:cs typeface="Calibri"/>
              </a:rPr>
              <a:t> </a:t>
            </a:r>
            <a:r>
              <a:rPr sz="900" dirty="0">
                <a:latin typeface="Calibri"/>
                <a:cs typeface="Calibri"/>
              </a:rPr>
              <a:t>with</a:t>
            </a:r>
            <a:r>
              <a:rPr sz="900" spc="-15" dirty="0">
                <a:latin typeface="Calibri"/>
                <a:cs typeface="Calibri"/>
              </a:rPr>
              <a:t> </a:t>
            </a:r>
            <a:r>
              <a:rPr sz="900" dirty="0">
                <a:latin typeface="Calibri"/>
                <a:cs typeface="Calibri"/>
              </a:rPr>
              <a:t>opposite</a:t>
            </a:r>
            <a:r>
              <a:rPr sz="900" spc="-26" dirty="0">
                <a:latin typeface="Calibri"/>
                <a:cs typeface="Calibri"/>
              </a:rPr>
              <a:t> </a:t>
            </a:r>
            <a:r>
              <a:rPr sz="900" dirty="0">
                <a:latin typeface="Calibri"/>
                <a:cs typeface="Calibri"/>
              </a:rPr>
              <a:t>mid</a:t>
            </a:r>
            <a:r>
              <a:rPr sz="900" spc="-15" dirty="0">
                <a:latin typeface="Calibri"/>
                <a:cs typeface="Calibri"/>
              </a:rPr>
              <a:t> </a:t>
            </a:r>
            <a:r>
              <a:rPr sz="900" spc="-8" dirty="0">
                <a:latin typeface="Calibri"/>
                <a:cs typeface="Calibri"/>
              </a:rPr>
              <a:t>field</a:t>
            </a:r>
            <a:endParaRPr sz="900" dirty="0">
              <a:latin typeface="Calibri"/>
              <a:cs typeface="Calibri"/>
            </a:endParaRPr>
          </a:p>
          <a:p>
            <a:pPr marL="402431">
              <a:lnSpc>
                <a:spcPct val="100000"/>
              </a:lnSpc>
              <a:spcBef>
                <a:spcPts val="4"/>
              </a:spcBef>
            </a:pPr>
            <a:r>
              <a:rPr sz="900" dirty="0">
                <a:latin typeface="Calibri"/>
                <a:cs typeface="Calibri"/>
              </a:rPr>
              <a:t>*</a:t>
            </a:r>
            <a:r>
              <a:rPr sz="900" spc="-19" dirty="0">
                <a:latin typeface="Calibri"/>
                <a:cs typeface="Calibri"/>
              </a:rPr>
              <a:t> </a:t>
            </a:r>
            <a:r>
              <a:rPr sz="900" dirty="0">
                <a:solidFill>
                  <a:srgbClr val="FF0000"/>
                </a:solidFill>
                <a:latin typeface="Calibri"/>
                <a:cs typeface="Calibri"/>
              </a:rPr>
              <a:t>M6</a:t>
            </a:r>
            <a:r>
              <a:rPr sz="900" spc="-11" dirty="0">
                <a:solidFill>
                  <a:srgbClr val="FF0000"/>
                </a:solidFill>
                <a:latin typeface="Calibri"/>
                <a:cs typeface="Calibri"/>
              </a:rPr>
              <a:t> </a:t>
            </a:r>
            <a:r>
              <a:rPr sz="900" dirty="0">
                <a:solidFill>
                  <a:srgbClr val="FF0000"/>
                </a:solidFill>
                <a:latin typeface="Calibri"/>
                <a:cs typeface="Calibri"/>
              </a:rPr>
              <a:t>–</a:t>
            </a:r>
            <a:r>
              <a:rPr sz="900" spc="-8" dirty="0">
                <a:solidFill>
                  <a:srgbClr val="FF0000"/>
                </a:solidFill>
                <a:latin typeface="Calibri"/>
                <a:cs typeface="Calibri"/>
              </a:rPr>
              <a:t> </a:t>
            </a:r>
            <a:r>
              <a:rPr sz="900" dirty="0">
                <a:solidFill>
                  <a:srgbClr val="FF0000"/>
                </a:solidFill>
                <a:latin typeface="Calibri"/>
                <a:cs typeface="Calibri"/>
              </a:rPr>
              <a:t>HAS</a:t>
            </a:r>
            <a:r>
              <a:rPr sz="900" spc="-4" dirty="0">
                <a:solidFill>
                  <a:srgbClr val="FF0000"/>
                </a:solidFill>
                <a:latin typeface="Calibri"/>
                <a:cs typeface="Calibri"/>
              </a:rPr>
              <a:t> </a:t>
            </a:r>
            <a:r>
              <a:rPr sz="900" dirty="0">
                <a:solidFill>
                  <a:srgbClr val="FF0000"/>
                </a:solidFill>
                <a:latin typeface="Calibri"/>
                <a:cs typeface="Calibri"/>
              </a:rPr>
              <a:t>CRASH</a:t>
            </a:r>
            <a:r>
              <a:rPr sz="900" spc="-15" dirty="0">
                <a:solidFill>
                  <a:srgbClr val="FF0000"/>
                </a:solidFill>
                <a:latin typeface="Calibri"/>
                <a:cs typeface="Calibri"/>
              </a:rPr>
              <a:t> </a:t>
            </a:r>
            <a:r>
              <a:rPr sz="900" dirty="0">
                <a:solidFill>
                  <a:srgbClr val="FF0000"/>
                </a:solidFill>
                <a:latin typeface="Calibri"/>
                <a:cs typeface="Calibri"/>
              </a:rPr>
              <a:t>RESPONSIBILITY</a:t>
            </a:r>
            <a:r>
              <a:rPr sz="900" spc="-8" dirty="0">
                <a:solidFill>
                  <a:srgbClr val="FF0000"/>
                </a:solidFill>
                <a:latin typeface="Calibri"/>
                <a:cs typeface="Calibri"/>
              </a:rPr>
              <a:t> </a:t>
            </a:r>
            <a:r>
              <a:rPr sz="900" dirty="0">
                <a:solidFill>
                  <a:srgbClr val="FF0000"/>
                </a:solidFill>
                <a:latin typeface="Calibri"/>
                <a:cs typeface="Calibri"/>
              </a:rPr>
              <a:t>IF</a:t>
            </a:r>
            <a:r>
              <a:rPr sz="900" spc="-8" dirty="0">
                <a:solidFill>
                  <a:srgbClr val="FF0000"/>
                </a:solidFill>
                <a:latin typeface="Calibri"/>
                <a:cs typeface="Calibri"/>
              </a:rPr>
              <a:t> </a:t>
            </a:r>
            <a:r>
              <a:rPr sz="900" dirty="0">
                <a:solidFill>
                  <a:srgbClr val="FF0000"/>
                </a:solidFill>
                <a:latin typeface="Calibri"/>
                <a:cs typeface="Calibri"/>
              </a:rPr>
              <a:t>RIDE</a:t>
            </a:r>
            <a:r>
              <a:rPr sz="900" spc="-11" dirty="0">
                <a:solidFill>
                  <a:srgbClr val="FF0000"/>
                </a:solidFill>
                <a:latin typeface="Calibri"/>
                <a:cs typeface="Calibri"/>
              </a:rPr>
              <a:t> </a:t>
            </a:r>
            <a:r>
              <a:rPr sz="900" dirty="0">
                <a:solidFill>
                  <a:srgbClr val="FF0000"/>
                </a:solidFill>
                <a:latin typeface="Calibri"/>
                <a:cs typeface="Calibri"/>
              </a:rPr>
              <a:t>BREAKS</a:t>
            </a:r>
            <a:r>
              <a:rPr sz="900" spc="-8" dirty="0">
                <a:solidFill>
                  <a:srgbClr val="FF0000"/>
                </a:solidFill>
                <a:latin typeface="Calibri"/>
                <a:cs typeface="Calibri"/>
              </a:rPr>
              <a:t> DOWN!</a:t>
            </a:r>
            <a:endParaRPr sz="900" dirty="0">
              <a:latin typeface="Calibri"/>
              <a:cs typeface="Calibri"/>
            </a:endParaRPr>
          </a:p>
          <a:p>
            <a:pPr marL="9525" marR="159068">
              <a:lnSpc>
                <a:spcPct val="100000"/>
              </a:lnSpc>
            </a:pPr>
            <a:r>
              <a:rPr sz="900" dirty="0">
                <a:solidFill>
                  <a:srgbClr val="FF0000"/>
                </a:solidFill>
                <a:latin typeface="Calibri"/>
                <a:cs typeface="Calibri"/>
              </a:rPr>
              <a:t>D</a:t>
            </a:r>
            <a:r>
              <a:rPr sz="750" dirty="0">
                <a:solidFill>
                  <a:srgbClr val="FF0000"/>
                </a:solidFill>
                <a:latin typeface="Calibri"/>
                <a:cs typeface="Calibri"/>
              </a:rPr>
              <a:t>7,8</a:t>
            </a:r>
            <a:r>
              <a:rPr sz="750" spc="38" dirty="0">
                <a:solidFill>
                  <a:srgbClr val="FF0000"/>
                </a:solidFill>
                <a:latin typeface="Calibri"/>
                <a:cs typeface="Calibri"/>
              </a:rPr>
              <a:t> </a:t>
            </a:r>
            <a:r>
              <a:rPr sz="900" dirty="0">
                <a:solidFill>
                  <a:srgbClr val="FF0000"/>
                </a:solidFill>
                <a:latin typeface="Calibri"/>
                <a:cs typeface="Calibri"/>
              </a:rPr>
              <a:t>-</a:t>
            </a:r>
            <a:r>
              <a:rPr sz="900" spc="-4" dirty="0">
                <a:solidFill>
                  <a:srgbClr val="FF0000"/>
                </a:solidFill>
                <a:latin typeface="Calibri"/>
                <a:cs typeface="Calibri"/>
              </a:rPr>
              <a:t> </a:t>
            </a:r>
            <a:r>
              <a:rPr sz="900" dirty="0">
                <a:latin typeface="Calibri"/>
                <a:cs typeface="Calibri"/>
              </a:rPr>
              <a:t>Can</a:t>
            </a:r>
            <a:r>
              <a:rPr sz="900" spc="-8" dirty="0">
                <a:latin typeface="Calibri"/>
                <a:cs typeface="Calibri"/>
              </a:rPr>
              <a:t> </a:t>
            </a:r>
            <a:r>
              <a:rPr sz="900" dirty="0">
                <a:latin typeface="Calibri"/>
                <a:cs typeface="Calibri"/>
              </a:rPr>
              <a:t>cheat</a:t>
            </a:r>
            <a:r>
              <a:rPr sz="900" spc="-8" dirty="0">
                <a:latin typeface="Calibri"/>
                <a:cs typeface="Calibri"/>
              </a:rPr>
              <a:t> </a:t>
            </a:r>
            <a:r>
              <a:rPr sz="900" dirty="0">
                <a:latin typeface="Calibri"/>
                <a:cs typeface="Calibri"/>
              </a:rPr>
              <a:t>up</a:t>
            </a:r>
            <a:r>
              <a:rPr sz="900" spc="-15" dirty="0">
                <a:latin typeface="Calibri"/>
                <a:cs typeface="Calibri"/>
              </a:rPr>
              <a:t> </a:t>
            </a:r>
            <a:r>
              <a:rPr sz="900" dirty="0">
                <a:latin typeface="Calibri"/>
                <a:cs typeface="Calibri"/>
              </a:rPr>
              <a:t>field</a:t>
            </a:r>
            <a:r>
              <a:rPr sz="900" spc="-15"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help</a:t>
            </a:r>
            <a:r>
              <a:rPr sz="900" spc="-15" dirty="0">
                <a:latin typeface="Calibri"/>
                <a:cs typeface="Calibri"/>
              </a:rPr>
              <a:t> </a:t>
            </a:r>
            <a:r>
              <a:rPr sz="900" dirty="0">
                <a:latin typeface="Calibri"/>
                <a:cs typeface="Calibri"/>
              </a:rPr>
              <a:t>M5 when</a:t>
            </a:r>
            <a:r>
              <a:rPr sz="900" spc="-8" dirty="0">
                <a:latin typeface="Calibri"/>
                <a:cs typeface="Calibri"/>
              </a:rPr>
              <a:t> </a:t>
            </a:r>
            <a:r>
              <a:rPr sz="900" dirty="0">
                <a:latin typeface="Calibri"/>
                <a:cs typeface="Calibri"/>
              </a:rPr>
              <a:t>A3 man</a:t>
            </a:r>
            <a:r>
              <a:rPr sz="900" spc="-8" dirty="0">
                <a:latin typeface="Calibri"/>
                <a:cs typeface="Calibri"/>
              </a:rPr>
              <a:t> stretches</a:t>
            </a:r>
            <a:r>
              <a:rPr sz="900" spc="-11" dirty="0">
                <a:latin typeface="Calibri"/>
                <a:cs typeface="Calibri"/>
              </a:rPr>
              <a:t> </a:t>
            </a:r>
            <a:r>
              <a:rPr sz="900" spc="-15" dirty="0">
                <a:latin typeface="Calibri"/>
                <a:cs typeface="Calibri"/>
              </a:rPr>
              <a:t>over </a:t>
            </a:r>
            <a:r>
              <a:rPr sz="900" dirty="0">
                <a:latin typeface="Calibri"/>
                <a:cs typeface="Calibri"/>
              </a:rPr>
              <a:t>mid</a:t>
            </a:r>
            <a:r>
              <a:rPr sz="900" spc="-11" dirty="0">
                <a:latin typeface="Calibri"/>
                <a:cs typeface="Calibri"/>
              </a:rPr>
              <a:t> </a:t>
            </a:r>
            <a:r>
              <a:rPr sz="900" spc="-15" dirty="0">
                <a:latin typeface="Calibri"/>
                <a:cs typeface="Calibri"/>
              </a:rPr>
              <a:t>line</a:t>
            </a:r>
            <a:endParaRPr sz="90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9</a:t>
            </a:r>
            <a:r>
              <a:rPr sz="750" spc="23" dirty="0">
                <a:solidFill>
                  <a:srgbClr val="FF0000"/>
                </a:solidFill>
                <a:latin typeface="Calibri"/>
                <a:cs typeface="Calibri"/>
              </a:rPr>
              <a:t> </a:t>
            </a:r>
            <a:r>
              <a:rPr sz="900" dirty="0">
                <a:solidFill>
                  <a:srgbClr val="FF0000"/>
                </a:solidFill>
                <a:latin typeface="Calibri"/>
                <a:cs typeface="Calibri"/>
              </a:rPr>
              <a:t>–</a:t>
            </a:r>
            <a:r>
              <a:rPr sz="900" spc="-4" dirty="0">
                <a:solidFill>
                  <a:srgbClr val="FF0000"/>
                </a:solidFill>
                <a:latin typeface="Calibri"/>
                <a:cs typeface="Calibri"/>
              </a:rPr>
              <a:t> </a:t>
            </a:r>
            <a:r>
              <a:rPr sz="900" dirty="0">
                <a:latin typeface="Calibri"/>
                <a:cs typeface="Calibri"/>
              </a:rPr>
              <a:t>help</a:t>
            </a:r>
            <a:r>
              <a:rPr sz="900" spc="-19" dirty="0">
                <a:latin typeface="Calibri"/>
                <a:cs typeface="Calibri"/>
              </a:rPr>
              <a:t> </a:t>
            </a:r>
            <a:r>
              <a:rPr sz="900" dirty="0">
                <a:latin typeface="Calibri"/>
                <a:cs typeface="Calibri"/>
              </a:rPr>
              <a:t>from</a:t>
            </a:r>
            <a:r>
              <a:rPr sz="900" spc="-11" dirty="0">
                <a:latin typeface="Calibri"/>
                <a:cs typeface="Calibri"/>
              </a:rPr>
              <a:t> </a:t>
            </a:r>
            <a:r>
              <a:rPr sz="900" dirty="0">
                <a:latin typeface="Calibri"/>
                <a:cs typeface="Calibri"/>
              </a:rPr>
              <a:t>backside</a:t>
            </a:r>
            <a:r>
              <a:rPr sz="900" spc="-4" dirty="0">
                <a:latin typeface="Calibri"/>
                <a:cs typeface="Calibri"/>
              </a:rPr>
              <a:t> </a:t>
            </a:r>
            <a:r>
              <a:rPr sz="900" dirty="0">
                <a:latin typeface="Calibri"/>
                <a:cs typeface="Calibri"/>
              </a:rPr>
              <a:t>of</a:t>
            </a:r>
            <a:r>
              <a:rPr sz="900" spc="-4" dirty="0">
                <a:latin typeface="Calibri"/>
                <a:cs typeface="Calibri"/>
              </a:rPr>
              <a:t> </a:t>
            </a:r>
            <a:r>
              <a:rPr sz="900" dirty="0">
                <a:latin typeface="Calibri"/>
                <a:cs typeface="Calibri"/>
              </a:rPr>
              <a:t>ride</a:t>
            </a:r>
            <a:r>
              <a:rPr sz="900" spc="-23" dirty="0">
                <a:latin typeface="Calibri"/>
                <a:cs typeface="Calibri"/>
              </a:rPr>
              <a:t> </a:t>
            </a:r>
            <a:r>
              <a:rPr sz="900" dirty="0">
                <a:latin typeface="Calibri"/>
                <a:cs typeface="Calibri"/>
              </a:rPr>
              <a:t>to</a:t>
            </a:r>
            <a:r>
              <a:rPr sz="900" spc="-11" dirty="0">
                <a:latin typeface="Calibri"/>
                <a:cs typeface="Calibri"/>
              </a:rPr>
              <a:t> </a:t>
            </a:r>
            <a:r>
              <a:rPr sz="900" dirty="0">
                <a:latin typeface="Calibri"/>
                <a:cs typeface="Calibri"/>
              </a:rPr>
              <a:t>center</a:t>
            </a:r>
            <a:r>
              <a:rPr sz="900" spc="-11" dirty="0">
                <a:latin typeface="Calibri"/>
                <a:cs typeface="Calibri"/>
              </a:rPr>
              <a:t> </a:t>
            </a:r>
            <a:r>
              <a:rPr sz="900" dirty="0">
                <a:latin typeface="Calibri"/>
                <a:cs typeface="Calibri"/>
              </a:rPr>
              <a:t>of</a:t>
            </a:r>
            <a:r>
              <a:rPr sz="900" spc="-8"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field</a:t>
            </a:r>
            <a:r>
              <a:rPr sz="900" spc="-19" dirty="0">
                <a:latin typeface="Calibri"/>
                <a:cs typeface="Calibri"/>
              </a:rPr>
              <a:t> </a:t>
            </a:r>
            <a:r>
              <a:rPr sz="900" dirty="0">
                <a:latin typeface="Calibri"/>
                <a:cs typeface="Calibri"/>
              </a:rPr>
              <a:t>to</a:t>
            </a:r>
            <a:r>
              <a:rPr sz="900" spc="-4" dirty="0">
                <a:latin typeface="Calibri"/>
                <a:cs typeface="Calibri"/>
              </a:rPr>
              <a:t> </a:t>
            </a:r>
            <a:r>
              <a:rPr sz="900" dirty="0">
                <a:latin typeface="Calibri"/>
                <a:cs typeface="Calibri"/>
              </a:rPr>
              <a:t>help</a:t>
            </a:r>
            <a:r>
              <a:rPr sz="900" spc="-23" dirty="0">
                <a:latin typeface="Calibri"/>
                <a:cs typeface="Calibri"/>
              </a:rPr>
              <a:t> </a:t>
            </a:r>
            <a:r>
              <a:rPr sz="900" spc="-19" dirty="0">
                <a:latin typeface="Calibri"/>
                <a:cs typeface="Calibri"/>
              </a:rPr>
              <a:t>D8</a:t>
            </a:r>
            <a:endParaRPr sz="900" dirty="0">
              <a:latin typeface="Calibri"/>
              <a:cs typeface="Calibri"/>
            </a:endParaRPr>
          </a:p>
          <a:p>
            <a:pPr marL="402431">
              <a:lnSpc>
                <a:spcPct val="100000"/>
              </a:lnSpc>
            </a:pPr>
            <a:r>
              <a:rPr sz="900" dirty="0">
                <a:solidFill>
                  <a:srgbClr val="FF0000"/>
                </a:solidFill>
                <a:latin typeface="Calibri"/>
                <a:cs typeface="Calibri"/>
              </a:rPr>
              <a:t>*</a:t>
            </a:r>
            <a:r>
              <a:rPr sz="900" spc="-15" dirty="0">
                <a:solidFill>
                  <a:srgbClr val="FF0000"/>
                </a:solidFill>
                <a:latin typeface="Calibri"/>
                <a:cs typeface="Calibri"/>
              </a:rPr>
              <a:t> </a:t>
            </a:r>
            <a:r>
              <a:rPr sz="900" dirty="0">
                <a:solidFill>
                  <a:srgbClr val="FF0000"/>
                </a:solidFill>
                <a:latin typeface="Calibri"/>
                <a:cs typeface="Calibri"/>
              </a:rPr>
              <a:t>HAS</a:t>
            </a:r>
            <a:r>
              <a:rPr sz="900" spc="-8" dirty="0">
                <a:solidFill>
                  <a:srgbClr val="FF0000"/>
                </a:solidFill>
                <a:latin typeface="Calibri"/>
                <a:cs typeface="Calibri"/>
              </a:rPr>
              <a:t> </a:t>
            </a:r>
            <a:r>
              <a:rPr sz="900" dirty="0">
                <a:solidFill>
                  <a:srgbClr val="FF0000"/>
                </a:solidFill>
                <a:latin typeface="Calibri"/>
                <a:cs typeface="Calibri"/>
              </a:rPr>
              <a:t>TO</a:t>
            </a:r>
            <a:r>
              <a:rPr sz="900" spc="-4" dirty="0">
                <a:solidFill>
                  <a:srgbClr val="FF0000"/>
                </a:solidFill>
                <a:latin typeface="Calibri"/>
                <a:cs typeface="Calibri"/>
              </a:rPr>
              <a:t> </a:t>
            </a:r>
            <a:r>
              <a:rPr sz="900" spc="-8" dirty="0">
                <a:solidFill>
                  <a:srgbClr val="FF0000"/>
                </a:solidFill>
                <a:latin typeface="Calibri"/>
                <a:cs typeface="Calibri"/>
              </a:rPr>
              <a:t>COMMUNICATE! </a:t>
            </a:r>
            <a:r>
              <a:rPr sz="900" dirty="0">
                <a:solidFill>
                  <a:srgbClr val="FF0000"/>
                </a:solidFill>
                <a:latin typeface="Calibri"/>
                <a:cs typeface="Calibri"/>
              </a:rPr>
              <a:t>YOU</a:t>
            </a:r>
            <a:r>
              <a:rPr sz="900" spc="-4" dirty="0">
                <a:solidFill>
                  <a:srgbClr val="FF0000"/>
                </a:solidFill>
                <a:latin typeface="Calibri"/>
                <a:cs typeface="Calibri"/>
              </a:rPr>
              <a:t> </a:t>
            </a:r>
            <a:r>
              <a:rPr sz="900" dirty="0">
                <a:solidFill>
                  <a:srgbClr val="FF0000"/>
                </a:solidFill>
                <a:latin typeface="Calibri"/>
                <a:cs typeface="Calibri"/>
              </a:rPr>
              <a:t>SEE</a:t>
            </a:r>
            <a:r>
              <a:rPr sz="900" spc="-15" dirty="0">
                <a:solidFill>
                  <a:srgbClr val="FF0000"/>
                </a:solidFill>
                <a:latin typeface="Calibri"/>
                <a:cs typeface="Calibri"/>
              </a:rPr>
              <a:t> </a:t>
            </a:r>
            <a:r>
              <a:rPr sz="900" dirty="0">
                <a:solidFill>
                  <a:srgbClr val="FF0000"/>
                </a:solidFill>
                <a:latin typeface="Calibri"/>
                <a:cs typeface="Calibri"/>
              </a:rPr>
              <a:t>THE ENTIRE</a:t>
            </a:r>
            <a:r>
              <a:rPr sz="900" spc="-15" dirty="0">
                <a:solidFill>
                  <a:srgbClr val="FF0000"/>
                </a:solidFill>
                <a:latin typeface="Calibri"/>
                <a:cs typeface="Calibri"/>
              </a:rPr>
              <a:t> </a:t>
            </a:r>
            <a:r>
              <a:rPr sz="900" spc="-8" dirty="0">
                <a:solidFill>
                  <a:srgbClr val="FF0000"/>
                </a:solidFill>
                <a:latin typeface="Calibri"/>
                <a:cs typeface="Calibri"/>
              </a:rPr>
              <a:t>FIELD!</a:t>
            </a:r>
            <a:endParaRPr sz="900" dirty="0">
              <a:latin typeface="Calibri"/>
              <a:cs typeface="Calibri"/>
            </a:endParaRPr>
          </a:p>
        </p:txBody>
      </p:sp>
      <p:sp>
        <p:nvSpPr>
          <p:cNvPr id="66" name="object 66"/>
          <p:cNvSpPr txBox="1"/>
          <p:nvPr/>
        </p:nvSpPr>
        <p:spPr>
          <a:xfrm>
            <a:off x="5457921" y="2459356"/>
            <a:ext cx="2976086" cy="148117"/>
          </a:xfrm>
          <a:prstGeom prst="rect">
            <a:avLst/>
          </a:prstGeom>
        </p:spPr>
        <p:txBody>
          <a:bodyPr vert="horz" wrap="square" lIns="0" tIns="9525" rIns="0" bIns="0" rtlCol="0">
            <a:spAutoFit/>
          </a:bodyPr>
          <a:lstStyle/>
          <a:p>
            <a:pPr marL="9525">
              <a:lnSpc>
                <a:spcPct val="100000"/>
              </a:lnSpc>
              <a:spcBef>
                <a:spcPts val="75"/>
              </a:spcBef>
            </a:pPr>
            <a:r>
              <a:rPr sz="900" dirty="0">
                <a:solidFill>
                  <a:srgbClr val="FF0000"/>
                </a:solidFill>
                <a:latin typeface="Calibri"/>
                <a:cs typeface="Calibri"/>
              </a:rPr>
              <a:t>*FRONT</a:t>
            </a:r>
            <a:r>
              <a:rPr sz="900" spc="-23" dirty="0">
                <a:solidFill>
                  <a:srgbClr val="FF0000"/>
                </a:solidFill>
                <a:latin typeface="Calibri"/>
                <a:cs typeface="Calibri"/>
              </a:rPr>
              <a:t> </a:t>
            </a:r>
            <a:r>
              <a:rPr sz="900" dirty="0">
                <a:solidFill>
                  <a:srgbClr val="FF0000"/>
                </a:solidFill>
                <a:latin typeface="Calibri"/>
                <a:cs typeface="Calibri"/>
              </a:rPr>
              <a:t>SIDE</a:t>
            </a:r>
            <a:r>
              <a:rPr sz="900" spc="-26" dirty="0">
                <a:solidFill>
                  <a:srgbClr val="FF0000"/>
                </a:solidFill>
                <a:latin typeface="Calibri"/>
                <a:cs typeface="Calibri"/>
              </a:rPr>
              <a:t> </a:t>
            </a:r>
            <a:r>
              <a:rPr sz="900" spc="-8" dirty="0">
                <a:solidFill>
                  <a:srgbClr val="FF0000"/>
                </a:solidFill>
                <a:latin typeface="Calibri"/>
                <a:cs typeface="Calibri"/>
              </a:rPr>
              <a:t>PLAYERS,</a:t>
            </a:r>
            <a:r>
              <a:rPr sz="900" spc="-15" dirty="0">
                <a:solidFill>
                  <a:srgbClr val="FF0000"/>
                </a:solidFill>
                <a:latin typeface="Calibri"/>
                <a:cs typeface="Calibri"/>
              </a:rPr>
              <a:t> MATCH</a:t>
            </a:r>
            <a:r>
              <a:rPr sz="900" spc="-19" dirty="0">
                <a:solidFill>
                  <a:srgbClr val="FF0000"/>
                </a:solidFill>
                <a:latin typeface="Calibri"/>
                <a:cs typeface="Calibri"/>
              </a:rPr>
              <a:t> </a:t>
            </a:r>
            <a:r>
              <a:rPr sz="900" dirty="0">
                <a:solidFill>
                  <a:srgbClr val="FF0000"/>
                </a:solidFill>
                <a:latin typeface="Calibri"/>
                <a:cs typeface="Calibri"/>
              </a:rPr>
              <a:t>UP!</a:t>
            </a:r>
            <a:r>
              <a:rPr sz="900" spc="-15" dirty="0">
                <a:solidFill>
                  <a:srgbClr val="FF0000"/>
                </a:solidFill>
                <a:latin typeface="Calibri"/>
                <a:cs typeface="Calibri"/>
              </a:rPr>
              <a:t> </a:t>
            </a:r>
            <a:r>
              <a:rPr sz="900" dirty="0">
                <a:solidFill>
                  <a:srgbClr val="FF0000"/>
                </a:solidFill>
                <a:latin typeface="Calibri"/>
                <a:cs typeface="Calibri"/>
              </a:rPr>
              <a:t>BACKSIDE</a:t>
            </a:r>
            <a:r>
              <a:rPr sz="900" spc="-15" dirty="0">
                <a:solidFill>
                  <a:srgbClr val="FF0000"/>
                </a:solidFill>
                <a:latin typeface="Calibri"/>
                <a:cs typeface="Calibri"/>
              </a:rPr>
              <a:t> </a:t>
            </a:r>
            <a:r>
              <a:rPr sz="900" spc="-8" dirty="0">
                <a:solidFill>
                  <a:srgbClr val="FF0000"/>
                </a:solidFill>
                <a:latin typeface="Calibri"/>
                <a:cs typeface="Calibri"/>
              </a:rPr>
              <a:t>PLAYERS,</a:t>
            </a:r>
            <a:r>
              <a:rPr sz="900" spc="-23" dirty="0">
                <a:solidFill>
                  <a:srgbClr val="FF0000"/>
                </a:solidFill>
                <a:latin typeface="Calibri"/>
                <a:cs typeface="Calibri"/>
              </a:rPr>
              <a:t> </a:t>
            </a:r>
            <a:r>
              <a:rPr sz="900" dirty="0">
                <a:solidFill>
                  <a:srgbClr val="FF0000"/>
                </a:solidFill>
                <a:latin typeface="Calibri"/>
                <a:cs typeface="Calibri"/>
              </a:rPr>
              <a:t>HELP</a:t>
            </a:r>
            <a:r>
              <a:rPr sz="900" spc="-4" dirty="0">
                <a:solidFill>
                  <a:srgbClr val="FF0000"/>
                </a:solidFill>
                <a:latin typeface="Calibri"/>
                <a:cs typeface="Calibri"/>
              </a:rPr>
              <a:t> </a:t>
            </a:r>
            <a:r>
              <a:rPr sz="900" spc="-19" dirty="0">
                <a:solidFill>
                  <a:srgbClr val="FF0000"/>
                </a:solidFill>
                <a:latin typeface="Calibri"/>
                <a:cs typeface="Calibri"/>
              </a:rPr>
              <a:t>TO</a:t>
            </a:r>
            <a:endParaRPr sz="900">
              <a:latin typeface="Calibri"/>
              <a:cs typeface="Calibri"/>
            </a:endParaRPr>
          </a:p>
        </p:txBody>
      </p:sp>
      <p:sp>
        <p:nvSpPr>
          <p:cNvPr id="67" name="object 67"/>
          <p:cNvSpPr txBox="1"/>
          <p:nvPr/>
        </p:nvSpPr>
        <p:spPr>
          <a:xfrm>
            <a:off x="6385083" y="2596516"/>
            <a:ext cx="1123474" cy="148117"/>
          </a:xfrm>
          <a:prstGeom prst="rect">
            <a:avLst/>
          </a:prstGeom>
        </p:spPr>
        <p:txBody>
          <a:bodyPr vert="horz" wrap="square" lIns="0" tIns="9525" rIns="0" bIns="0" rtlCol="0">
            <a:spAutoFit/>
          </a:bodyPr>
          <a:lstStyle/>
          <a:p>
            <a:pPr marL="9525">
              <a:lnSpc>
                <a:spcPct val="100000"/>
              </a:lnSpc>
              <a:spcBef>
                <a:spcPts val="75"/>
              </a:spcBef>
            </a:pPr>
            <a:r>
              <a:rPr sz="900" dirty="0">
                <a:solidFill>
                  <a:srgbClr val="FF0000"/>
                </a:solidFill>
                <a:latin typeface="Calibri"/>
                <a:cs typeface="Calibri"/>
              </a:rPr>
              <a:t>CENTER</a:t>
            </a:r>
            <a:r>
              <a:rPr sz="900" spc="-11" dirty="0">
                <a:solidFill>
                  <a:srgbClr val="FF0000"/>
                </a:solidFill>
                <a:latin typeface="Calibri"/>
                <a:cs typeface="Calibri"/>
              </a:rPr>
              <a:t> </a:t>
            </a:r>
            <a:r>
              <a:rPr sz="900" dirty="0">
                <a:solidFill>
                  <a:srgbClr val="FF0000"/>
                </a:solidFill>
                <a:latin typeface="Calibri"/>
                <a:cs typeface="Calibri"/>
              </a:rPr>
              <a:t>OF</a:t>
            </a:r>
            <a:r>
              <a:rPr sz="900" spc="-4" dirty="0">
                <a:solidFill>
                  <a:srgbClr val="FF0000"/>
                </a:solidFill>
                <a:latin typeface="Calibri"/>
                <a:cs typeface="Calibri"/>
              </a:rPr>
              <a:t> </a:t>
            </a:r>
            <a:r>
              <a:rPr sz="900" dirty="0">
                <a:solidFill>
                  <a:srgbClr val="FF0000"/>
                </a:solidFill>
                <a:latin typeface="Calibri"/>
                <a:cs typeface="Calibri"/>
              </a:rPr>
              <a:t>THE </a:t>
            </a:r>
            <a:r>
              <a:rPr sz="900" spc="-8" dirty="0">
                <a:solidFill>
                  <a:srgbClr val="FF0000"/>
                </a:solidFill>
                <a:latin typeface="Calibri"/>
                <a:cs typeface="Calibri"/>
              </a:rPr>
              <a:t>FIELD!*</a:t>
            </a:r>
            <a:endParaRPr sz="900">
              <a:latin typeface="Calibri"/>
              <a:cs typeface="Calibri"/>
            </a:endParaRPr>
          </a:p>
        </p:txBody>
      </p:sp>
      <p:pic>
        <p:nvPicPr>
          <p:cNvPr id="69" name="Picture 68" descr="A blue letter t with white text&#10;&#10;Description automatically generated">
            <a:extLst>
              <a:ext uri="{FF2B5EF4-FFF2-40B4-BE49-F238E27FC236}">
                <a16:creationId xmlns:a16="http://schemas.microsoft.com/office/drawing/2014/main" id="{74F8CF53-6B98-38E1-9B9C-27B813D6C26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50506" y="4985003"/>
            <a:ext cx="770288" cy="770288"/>
          </a:xfrm>
          <a:prstGeom prst="rect">
            <a:avLst/>
          </a:prstGeom>
        </p:spPr>
      </p:pic>
    </p:spTree>
    <p:extLst>
      <p:ext uri="{BB962C8B-B14F-4D97-AF65-F5344CB8AC3E}">
        <p14:creationId xmlns:p14="http://schemas.microsoft.com/office/powerpoint/2010/main" val="301638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715" y="962215"/>
            <a:ext cx="760095" cy="522446"/>
          </a:xfrm>
          <a:prstGeom prst="rect">
            <a:avLst/>
          </a:prstGeom>
        </p:spPr>
        <p:txBody>
          <a:bodyPr vert="horz" wrap="square" lIns="0" tIns="9525" rIns="0" bIns="0" rtlCol="0">
            <a:spAutoFit/>
          </a:bodyPr>
          <a:lstStyle/>
          <a:p>
            <a:pPr marL="9525">
              <a:lnSpc>
                <a:spcPct val="100000"/>
              </a:lnSpc>
              <a:spcBef>
                <a:spcPts val="75"/>
              </a:spcBef>
            </a:pPr>
            <a:r>
              <a:rPr spc="-15" dirty="0"/>
              <a:t>Ride</a:t>
            </a:r>
          </a:p>
        </p:txBody>
      </p:sp>
      <p:grpSp>
        <p:nvGrpSpPr>
          <p:cNvPr id="4" name="object 4"/>
          <p:cNvGrpSpPr/>
          <p:nvPr/>
        </p:nvGrpSpPr>
        <p:grpSpPr>
          <a:xfrm>
            <a:off x="1028510" y="2866644"/>
            <a:ext cx="2396204" cy="2859976"/>
            <a:chOff x="1371346" y="2532633"/>
            <a:chExt cx="3207385" cy="3959860"/>
          </a:xfrm>
        </p:grpSpPr>
        <p:sp>
          <p:nvSpPr>
            <p:cNvPr id="5" name="object 5"/>
            <p:cNvSpPr/>
            <p:nvPr/>
          </p:nvSpPr>
          <p:spPr>
            <a:xfrm>
              <a:off x="1377696" y="2538983"/>
              <a:ext cx="3194685" cy="3947160"/>
            </a:xfrm>
            <a:custGeom>
              <a:avLst/>
              <a:gdLst/>
              <a:ahLst/>
              <a:cxnLst/>
              <a:rect l="l" t="t" r="r" b="b"/>
              <a:pathLst>
                <a:path w="3194685" h="3947160">
                  <a:moveTo>
                    <a:pt x="0" y="3947160"/>
                  </a:moveTo>
                  <a:lnTo>
                    <a:pt x="3194304" y="3947160"/>
                  </a:lnTo>
                  <a:lnTo>
                    <a:pt x="3194304" y="0"/>
                  </a:lnTo>
                  <a:lnTo>
                    <a:pt x="0" y="0"/>
                  </a:lnTo>
                  <a:lnTo>
                    <a:pt x="0" y="3947160"/>
                  </a:lnTo>
                  <a:close/>
                </a:path>
                <a:path w="3194685" h="3947160">
                  <a:moveTo>
                    <a:pt x="612647" y="1280160"/>
                  </a:moveTo>
                  <a:lnTo>
                    <a:pt x="2581655" y="1280160"/>
                  </a:lnTo>
                  <a:lnTo>
                    <a:pt x="2581655" y="0"/>
                  </a:lnTo>
                  <a:lnTo>
                    <a:pt x="612647" y="0"/>
                  </a:lnTo>
                  <a:lnTo>
                    <a:pt x="612647" y="1280160"/>
                  </a:lnTo>
                  <a:close/>
                </a:path>
                <a:path w="3194685" h="3947160">
                  <a:moveTo>
                    <a:pt x="612647" y="3947160"/>
                  </a:moveTo>
                  <a:lnTo>
                    <a:pt x="2581655" y="3947160"/>
                  </a:lnTo>
                  <a:lnTo>
                    <a:pt x="2581655" y="2656332"/>
                  </a:lnTo>
                  <a:lnTo>
                    <a:pt x="612647" y="2656332"/>
                  </a:lnTo>
                  <a:lnTo>
                    <a:pt x="612647" y="3947160"/>
                  </a:lnTo>
                  <a:close/>
                </a:path>
              </a:pathLst>
            </a:custGeom>
            <a:ln w="12192">
              <a:solidFill>
                <a:srgbClr val="000000"/>
              </a:solidFill>
            </a:ln>
          </p:spPr>
          <p:txBody>
            <a:bodyPr wrap="square" lIns="0" tIns="0" rIns="0" bIns="0" rtlCol="0"/>
            <a:lstStyle/>
            <a:p>
              <a:endParaRPr/>
            </a:p>
          </p:txBody>
        </p:sp>
        <p:sp>
          <p:nvSpPr>
            <p:cNvPr id="6" name="object 6"/>
            <p:cNvSpPr/>
            <p:nvPr/>
          </p:nvSpPr>
          <p:spPr>
            <a:xfrm>
              <a:off x="1377696" y="3819144"/>
              <a:ext cx="3195320" cy="1376680"/>
            </a:xfrm>
            <a:custGeom>
              <a:avLst/>
              <a:gdLst/>
              <a:ahLst/>
              <a:cxnLst/>
              <a:rect l="l" t="t" r="r" b="b"/>
              <a:pathLst>
                <a:path w="3195320" h="1376679">
                  <a:moveTo>
                    <a:pt x="0" y="693419"/>
                  </a:moveTo>
                  <a:lnTo>
                    <a:pt x="3195066" y="693419"/>
                  </a:lnTo>
                </a:path>
                <a:path w="3195320" h="1376679">
                  <a:moveTo>
                    <a:pt x="612647" y="355091"/>
                  </a:moveTo>
                  <a:lnTo>
                    <a:pt x="612647" y="1032763"/>
                  </a:lnTo>
                </a:path>
                <a:path w="3195320" h="1376679">
                  <a:moveTo>
                    <a:pt x="2572512" y="355091"/>
                  </a:moveTo>
                  <a:lnTo>
                    <a:pt x="2572512" y="1032763"/>
                  </a:lnTo>
                </a:path>
                <a:path w="3195320" h="1376679">
                  <a:moveTo>
                    <a:pt x="613155" y="0"/>
                  </a:moveTo>
                  <a:lnTo>
                    <a:pt x="0" y="0"/>
                  </a:lnTo>
                </a:path>
                <a:path w="3195320" h="1376679">
                  <a:moveTo>
                    <a:pt x="3185667" y="1376171"/>
                  </a:moveTo>
                  <a:lnTo>
                    <a:pt x="2572512" y="1376171"/>
                  </a:lnTo>
                </a:path>
                <a:path w="3195320" h="1376679">
                  <a:moveTo>
                    <a:pt x="3185667" y="0"/>
                  </a:moveTo>
                  <a:lnTo>
                    <a:pt x="2572512" y="0"/>
                  </a:lnTo>
                </a:path>
                <a:path w="3195320" h="1376679">
                  <a:moveTo>
                    <a:pt x="613155" y="1376171"/>
                  </a:moveTo>
                  <a:lnTo>
                    <a:pt x="0" y="1376171"/>
                  </a:lnTo>
                </a:path>
              </a:pathLst>
            </a:custGeom>
            <a:ln w="6096">
              <a:solidFill>
                <a:srgbClr val="000000"/>
              </a:solidFill>
            </a:ln>
          </p:spPr>
          <p:txBody>
            <a:bodyPr wrap="square" lIns="0" tIns="0" rIns="0" bIns="0" rtlCol="0"/>
            <a:lstStyle/>
            <a:p>
              <a:endParaRPr/>
            </a:p>
          </p:txBody>
        </p:sp>
        <p:sp>
          <p:nvSpPr>
            <p:cNvPr id="7" name="object 7"/>
            <p:cNvSpPr/>
            <p:nvPr/>
          </p:nvSpPr>
          <p:spPr>
            <a:xfrm>
              <a:off x="2823972" y="2855975"/>
              <a:ext cx="302260" cy="3240405"/>
            </a:xfrm>
            <a:custGeom>
              <a:avLst/>
              <a:gdLst/>
              <a:ahLst/>
              <a:cxnLst/>
              <a:rect l="l" t="t" r="r" b="b"/>
              <a:pathLst>
                <a:path w="302260" h="3240404">
                  <a:moveTo>
                    <a:pt x="0" y="161544"/>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4"/>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4"/>
                  </a:lnTo>
                  <a:close/>
                </a:path>
                <a:path w="302260" h="3240404">
                  <a:moveTo>
                    <a:pt x="0" y="3078480"/>
                  </a:moveTo>
                  <a:lnTo>
                    <a:pt x="7693" y="3027419"/>
                  </a:lnTo>
                  <a:lnTo>
                    <a:pt x="29114" y="2983074"/>
                  </a:lnTo>
                  <a:lnTo>
                    <a:pt x="61776" y="2948104"/>
                  </a:lnTo>
                  <a:lnTo>
                    <a:pt x="103193" y="2925171"/>
                  </a:lnTo>
                  <a:lnTo>
                    <a:pt x="150875" y="2916936"/>
                  </a:lnTo>
                  <a:lnTo>
                    <a:pt x="198558" y="2925171"/>
                  </a:lnTo>
                  <a:lnTo>
                    <a:pt x="239975" y="2948104"/>
                  </a:lnTo>
                  <a:lnTo>
                    <a:pt x="272637" y="2983074"/>
                  </a:lnTo>
                  <a:lnTo>
                    <a:pt x="294058" y="3027419"/>
                  </a:lnTo>
                  <a:lnTo>
                    <a:pt x="301751" y="3078480"/>
                  </a:lnTo>
                  <a:lnTo>
                    <a:pt x="294058" y="3129540"/>
                  </a:lnTo>
                  <a:lnTo>
                    <a:pt x="272637" y="3173885"/>
                  </a:lnTo>
                  <a:lnTo>
                    <a:pt x="239975" y="3208855"/>
                  </a:lnTo>
                  <a:lnTo>
                    <a:pt x="198558" y="3231788"/>
                  </a:lnTo>
                  <a:lnTo>
                    <a:pt x="150875" y="3240024"/>
                  </a:lnTo>
                  <a:lnTo>
                    <a:pt x="103193" y="3231788"/>
                  </a:lnTo>
                  <a:lnTo>
                    <a:pt x="61776" y="3208855"/>
                  </a:lnTo>
                  <a:lnTo>
                    <a:pt x="29114" y="3173885"/>
                  </a:lnTo>
                  <a:lnTo>
                    <a:pt x="7693" y="3129540"/>
                  </a:lnTo>
                  <a:lnTo>
                    <a:pt x="0" y="3078480"/>
                  </a:lnTo>
                  <a:close/>
                </a:path>
              </a:pathLst>
            </a:custGeom>
            <a:ln w="12192">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2894076" y="2898647"/>
              <a:ext cx="160019" cy="152400"/>
            </a:xfrm>
            <a:prstGeom prst="rect">
              <a:avLst/>
            </a:prstGeom>
          </p:spPr>
        </p:pic>
        <p:pic>
          <p:nvPicPr>
            <p:cNvPr id="9" name="object 9"/>
            <p:cNvPicPr/>
            <p:nvPr/>
          </p:nvPicPr>
          <p:blipFill>
            <a:blip r:embed="rId3" cstate="print"/>
            <a:stretch>
              <a:fillRect/>
            </a:stretch>
          </p:blipFill>
          <p:spPr>
            <a:xfrm>
              <a:off x="2884932" y="5878068"/>
              <a:ext cx="179831" cy="143256"/>
            </a:xfrm>
            <a:prstGeom prst="rect">
              <a:avLst/>
            </a:prstGeom>
          </p:spPr>
        </p:pic>
      </p:grpSp>
      <p:sp>
        <p:nvSpPr>
          <p:cNvPr id="10" name="object 10"/>
          <p:cNvSpPr txBox="1"/>
          <p:nvPr/>
        </p:nvSpPr>
        <p:spPr>
          <a:xfrm>
            <a:off x="671932" y="875348"/>
            <a:ext cx="3088481" cy="2087110"/>
          </a:xfrm>
          <a:prstGeom prst="rect">
            <a:avLst/>
          </a:prstGeom>
        </p:spPr>
        <p:txBody>
          <a:bodyPr vert="horz" wrap="square" lIns="0" tIns="9525" rIns="0" bIns="0" rtlCol="0">
            <a:spAutoFit/>
          </a:bodyPr>
          <a:lstStyle/>
          <a:p>
            <a:pPr marL="27146" algn="ctr">
              <a:lnSpc>
                <a:spcPct val="100000"/>
              </a:lnSpc>
              <a:spcBef>
                <a:spcPts val="75"/>
              </a:spcBef>
            </a:pPr>
            <a:r>
              <a:rPr lang="en-US" u="sng" spc="-15" dirty="0">
                <a:uFill>
                  <a:solidFill>
                    <a:srgbClr val="000000"/>
                  </a:solidFill>
                </a:uFill>
                <a:latin typeface="Calibri"/>
                <a:cs typeface="Calibri"/>
              </a:rPr>
              <a:t>WHO DEY – 10 Man</a:t>
            </a:r>
            <a:endParaRPr sz="1350" dirty="0">
              <a:latin typeface="Calibri"/>
              <a:cs typeface="Calibri"/>
            </a:endParaRPr>
          </a:p>
          <a:p>
            <a:pPr marL="9525" marR="25718">
              <a:lnSpc>
                <a:spcPct val="100000"/>
              </a:lnSpc>
              <a:spcBef>
                <a:spcPts val="34"/>
              </a:spcBef>
            </a:pPr>
            <a:r>
              <a:rPr sz="900" dirty="0">
                <a:solidFill>
                  <a:srgbClr val="FF0000"/>
                </a:solidFill>
                <a:latin typeface="Calibri"/>
                <a:cs typeface="Calibri"/>
              </a:rPr>
              <a:t>A</a:t>
            </a:r>
            <a:r>
              <a:rPr sz="750" dirty="0">
                <a:solidFill>
                  <a:srgbClr val="FF0000"/>
                </a:solidFill>
                <a:latin typeface="Calibri"/>
                <a:cs typeface="Calibri"/>
              </a:rPr>
              <a:t>1</a:t>
            </a:r>
            <a:r>
              <a:rPr sz="750" spc="34" dirty="0">
                <a:solidFill>
                  <a:srgbClr val="FF0000"/>
                </a:solidFill>
                <a:latin typeface="Calibri"/>
                <a:cs typeface="Calibri"/>
              </a:rPr>
              <a:t> </a:t>
            </a:r>
            <a:r>
              <a:rPr sz="900" dirty="0">
                <a:latin typeface="Calibri"/>
                <a:cs typeface="Calibri"/>
              </a:rPr>
              <a:t>-</a:t>
            </a:r>
            <a:r>
              <a:rPr sz="900" spc="-15" dirty="0">
                <a:latin typeface="Calibri"/>
                <a:cs typeface="Calibri"/>
              </a:rPr>
              <a:t> </a:t>
            </a:r>
            <a:r>
              <a:rPr sz="900" dirty="0">
                <a:latin typeface="Calibri"/>
                <a:cs typeface="Calibri"/>
              </a:rPr>
              <a:t>Nearest</a:t>
            </a:r>
            <a:r>
              <a:rPr sz="900" spc="-23"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ball;</a:t>
            </a:r>
            <a:r>
              <a:rPr sz="900" spc="-11" dirty="0">
                <a:latin typeface="Calibri"/>
                <a:cs typeface="Calibri"/>
              </a:rPr>
              <a:t> </a:t>
            </a:r>
            <a:r>
              <a:rPr lang="en-US" sz="900" dirty="0">
                <a:latin typeface="Calibri"/>
                <a:cs typeface="Calibri"/>
              </a:rPr>
              <a:t>Pressure Ball Carrier</a:t>
            </a:r>
            <a:r>
              <a:rPr sz="900" dirty="0">
                <a:latin typeface="Calibri"/>
                <a:cs typeface="Calibri"/>
              </a:rPr>
              <a:t>.</a:t>
            </a:r>
            <a:r>
              <a:rPr sz="900" spc="-30" dirty="0">
                <a:latin typeface="Calibri"/>
                <a:cs typeface="Calibri"/>
              </a:rPr>
              <a:t> </a:t>
            </a:r>
            <a:r>
              <a:rPr sz="900" dirty="0">
                <a:latin typeface="Calibri"/>
                <a:cs typeface="Calibri"/>
              </a:rPr>
              <a:t>Cut</a:t>
            </a:r>
            <a:r>
              <a:rPr sz="900" spc="-19" dirty="0">
                <a:latin typeface="Calibri"/>
                <a:cs typeface="Calibri"/>
              </a:rPr>
              <a:t> </a:t>
            </a:r>
            <a:r>
              <a:rPr sz="900" dirty="0">
                <a:latin typeface="Calibri"/>
                <a:cs typeface="Calibri"/>
              </a:rPr>
              <a:t>off</a:t>
            </a:r>
            <a:r>
              <a:rPr sz="900" spc="-15" dirty="0">
                <a:latin typeface="Calibri"/>
                <a:cs typeface="Calibri"/>
              </a:rPr>
              <a:t> </a:t>
            </a:r>
            <a:r>
              <a:rPr sz="900" dirty="0">
                <a:latin typeface="Calibri"/>
                <a:cs typeface="Calibri"/>
              </a:rPr>
              <a:t>ball</a:t>
            </a:r>
            <a:r>
              <a:rPr sz="900" spc="-26" dirty="0">
                <a:latin typeface="Calibri"/>
                <a:cs typeface="Calibri"/>
              </a:rPr>
              <a:t> </a:t>
            </a:r>
            <a:r>
              <a:rPr sz="900" dirty="0">
                <a:latin typeface="Calibri"/>
                <a:cs typeface="Calibri"/>
              </a:rPr>
              <a:t>carrier/look</a:t>
            </a:r>
            <a:r>
              <a:rPr sz="900" spc="-15" dirty="0">
                <a:latin typeface="Calibri"/>
                <a:cs typeface="Calibri"/>
              </a:rPr>
              <a:t> </a:t>
            </a:r>
            <a:r>
              <a:rPr sz="900" spc="-19" dirty="0">
                <a:latin typeface="Calibri"/>
                <a:cs typeface="Calibri"/>
              </a:rPr>
              <a:t>to </a:t>
            </a:r>
            <a:r>
              <a:rPr sz="900" dirty="0">
                <a:latin typeface="Calibri"/>
                <a:cs typeface="Calibri"/>
              </a:rPr>
              <a:t>run</a:t>
            </a:r>
            <a:r>
              <a:rPr sz="900" spc="-30" dirty="0">
                <a:latin typeface="Calibri"/>
                <a:cs typeface="Calibri"/>
              </a:rPr>
              <a:t> </a:t>
            </a:r>
            <a:r>
              <a:rPr sz="900" dirty="0">
                <a:latin typeface="Calibri"/>
                <a:cs typeface="Calibri"/>
              </a:rPr>
              <a:t>carrier</a:t>
            </a:r>
            <a:r>
              <a:rPr sz="900" spc="-15" dirty="0">
                <a:latin typeface="Calibri"/>
                <a:cs typeface="Calibri"/>
              </a:rPr>
              <a:t> </a:t>
            </a:r>
            <a:r>
              <a:rPr sz="900" dirty="0">
                <a:latin typeface="Calibri"/>
                <a:cs typeface="Calibri"/>
              </a:rPr>
              <a:t>into</a:t>
            </a:r>
            <a:r>
              <a:rPr sz="900" spc="-4" dirty="0">
                <a:latin typeface="Calibri"/>
                <a:cs typeface="Calibri"/>
              </a:rPr>
              <a:t> </a:t>
            </a:r>
            <a:r>
              <a:rPr lang="en-US" sz="900" dirty="0">
                <a:solidFill>
                  <a:srgbClr val="FF0000"/>
                </a:solidFill>
                <a:latin typeface="Calibri"/>
                <a:cs typeface="Calibri"/>
              </a:rPr>
              <a:t>Double</a:t>
            </a:r>
            <a:r>
              <a:rPr sz="900" dirty="0">
                <a:latin typeface="Calibri"/>
                <a:cs typeface="Calibri"/>
              </a:rPr>
              <a:t>.</a:t>
            </a:r>
            <a:r>
              <a:rPr sz="900" spc="-8" dirty="0">
                <a:latin typeface="Calibri"/>
                <a:cs typeface="Calibri"/>
              </a:rPr>
              <a:t> </a:t>
            </a:r>
            <a:r>
              <a:rPr sz="900" dirty="0">
                <a:solidFill>
                  <a:srgbClr val="FF0000"/>
                </a:solidFill>
                <a:latin typeface="Calibri"/>
                <a:cs typeface="Calibri"/>
              </a:rPr>
              <a:t>D</a:t>
            </a:r>
            <a:r>
              <a:rPr lang="en-US" sz="750" dirty="0">
                <a:solidFill>
                  <a:srgbClr val="FF0000"/>
                </a:solidFill>
                <a:latin typeface="Calibri"/>
                <a:cs typeface="Calibri"/>
              </a:rPr>
              <a:t>8</a:t>
            </a:r>
            <a:r>
              <a:rPr sz="750" spc="26" dirty="0">
                <a:solidFill>
                  <a:srgbClr val="FF0000"/>
                </a:solidFill>
                <a:latin typeface="Calibri"/>
                <a:cs typeface="Calibri"/>
              </a:rPr>
              <a:t> </a:t>
            </a:r>
            <a:r>
              <a:rPr sz="900" dirty="0">
                <a:latin typeface="Calibri"/>
                <a:cs typeface="Calibri"/>
              </a:rPr>
              <a:t>will</a:t>
            </a:r>
            <a:r>
              <a:rPr sz="900" spc="-4" dirty="0">
                <a:latin typeface="Calibri"/>
                <a:cs typeface="Calibri"/>
              </a:rPr>
              <a:t> </a:t>
            </a:r>
            <a:r>
              <a:rPr sz="900" dirty="0">
                <a:latin typeface="Calibri"/>
                <a:cs typeface="Calibri"/>
              </a:rPr>
              <a:t>help</a:t>
            </a:r>
            <a:r>
              <a:rPr sz="900" spc="-19" dirty="0">
                <a:latin typeface="Calibri"/>
                <a:cs typeface="Calibri"/>
              </a:rPr>
              <a:t> </a:t>
            </a:r>
            <a:r>
              <a:rPr sz="900" dirty="0">
                <a:latin typeface="Calibri"/>
                <a:cs typeface="Calibri"/>
              </a:rPr>
              <a:t>with</a:t>
            </a:r>
            <a:r>
              <a:rPr sz="900" spc="4" dirty="0">
                <a:latin typeface="Calibri"/>
                <a:cs typeface="Calibri"/>
              </a:rPr>
              <a:t> </a:t>
            </a:r>
            <a:r>
              <a:rPr sz="900" dirty="0">
                <a:solidFill>
                  <a:srgbClr val="FF0000"/>
                </a:solidFill>
                <a:latin typeface="Calibri"/>
                <a:cs typeface="Calibri"/>
              </a:rPr>
              <a:t>M</a:t>
            </a:r>
            <a:r>
              <a:rPr sz="750" dirty="0">
                <a:solidFill>
                  <a:srgbClr val="FF0000"/>
                </a:solidFill>
                <a:latin typeface="Calibri"/>
                <a:cs typeface="Calibri"/>
              </a:rPr>
              <a:t>4</a:t>
            </a:r>
            <a:r>
              <a:rPr sz="750" spc="26" dirty="0">
                <a:solidFill>
                  <a:srgbClr val="FF0000"/>
                </a:solidFill>
                <a:latin typeface="Calibri"/>
                <a:cs typeface="Calibri"/>
              </a:rPr>
              <a:t> </a:t>
            </a:r>
            <a:r>
              <a:rPr sz="900" spc="-19" dirty="0">
                <a:latin typeface="Calibri"/>
                <a:cs typeface="Calibri"/>
              </a:rPr>
              <a:t>man</a:t>
            </a:r>
            <a:endParaRPr sz="900" dirty="0">
              <a:latin typeface="Calibri"/>
              <a:cs typeface="Calibri"/>
            </a:endParaRPr>
          </a:p>
          <a:p>
            <a:pPr marL="9525">
              <a:lnSpc>
                <a:spcPct val="100000"/>
              </a:lnSpc>
            </a:pPr>
            <a:r>
              <a:rPr sz="900" dirty="0">
                <a:solidFill>
                  <a:srgbClr val="FF0000"/>
                </a:solidFill>
                <a:latin typeface="Calibri"/>
                <a:cs typeface="Calibri"/>
              </a:rPr>
              <a:t>A</a:t>
            </a:r>
            <a:r>
              <a:rPr sz="750" dirty="0">
                <a:solidFill>
                  <a:srgbClr val="FF0000"/>
                </a:solidFill>
                <a:latin typeface="Calibri"/>
                <a:cs typeface="Calibri"/>
              </a:rPr>
              <a:t>2</a:t>
            </a:r>
            <a:r>
              <a:rPr sz="750" spc="41" dirty="0">
                <a:solidFill>
                  <a:srgbClr val="FF0000"/>
                </a:solidFill>
                <a:latin typeface="Calibri"/>
                <a:cs typeface="Calibri"/>
              </a:rPr>
              <a:t> </a:t>
            </a:r>
            <a:r>
              <a:rPr sz="900" dirty="0">
                <a:latin typeface="Calibri"/>
                <a:cs typeface="Calibri"/>
              </a:rPr>
              <a:t>– </a:t>
            </a:r>
            <a:r>
              <a:rPr lang="en-US" sz="900" dirty="0">
                <a:latin typeface="Calibri"/>
                <a:cs typeface="Calibri"/>
              </a:rPr>
              <a:t>Lock Off Goalie – If Ball Goes Above – You can Jump Carrier</a:t>
            </a:r>
            <a:endParaRPr sz="900" dirty="0">
              <a:latin typeface="Calibri"/>
              <a:cs typeface="Calibri"/>
            </a:endParaRPr>
          </a:p>
          <a:p>
            <a:pPr marL="9525">
              <a:lnSpc>
                <a:spcPct val="100000"/>
              </a:lnSpc>
              <a:spcBef>
                <a:spcPts val="4"/>
              </a:spcBef>
            </a:pPr>
            <a:r>
              <a:rPr sz="900" dirty="0">
                <a:solidFill>
                  <a:srgbClr val="FF0000"/>
                </a:solidFill>
                <a:latin typeface="Calibri"/>
                <a:cs typeface="Calibri"/>
              </a:rPr>
              <a:t>A</a:t>
            </a:r>
            <a:r>
              <a:rPr sz="750" dirty="0">
                <a:solidFill>
                  <a:srgbClr val="FF0000"/>
                </a:solidFill>
                <a:latin typeface="Calibri"/>
                <a:cs typeface="Calibri"/>
              </a:rPr>
              <a:t>3</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sz="900" dirty="0">
                <a:latin typeface="Calibri"/>
                <a:cs typeface="Calibri"/>
              </a:rPr>
              <a:t>you</a:t>
            </a:r>
            <a:r>
              <a:rPr sz="900" spc="-15" dirty="0">
                <a:latin typeface="Calibri"/>
                <a:cs typeface="Calibri"/>
              </a:rPr>
              <a:t> </a:t>
            </a:r>
            <a:r>
              <a:rPr sz="900" dirty="0">
                <a:latin typeface="Calibri"/>
                <a:cs typeface="Calibri"/>
              </a:rPr>
              <a:t>have</a:t>
            </a:r>
            <a:r>
              <a:rPr sz="900" spc="-15" dirty="0">
                <a:latin typeface="Calibri"/>
                <a:cs typeface="Calibri"/>
              </a:rPr>
              <a:t> </a:t>
            </a:r>
            <a:r>
              <a:rPr sz="900" dirty="0">
                <a:latin typeface="Calibri"/>
                <a:cs typeface="Calibri"/>
              </a:rPr>
              <a:t>backside</a:t>
            </a:r>
            <a:r>
              <a:rPr sz="900" spc="-8" dirty="0">
                <a:latin typeface="Calibri"/>
                <a:cs typeface="Calibri"/>
              </a:rPr>
              <a:t> </a:t>
            </a:r>
            <a:r>
              <a:rPr lang="en-US" sz="900" dirty="0">
                <a:latin typeface="Calibri"/>
                <a:cs typeface="Calibri"/>
              </a:rPr>
              <a:t>Lock – Can Shift towards middle of field</a:t>
            </a:r>
            <a:endParaRPr sz="900" dirty="0">
              <a:latin typeface="Calibri"/>
              <a:cs typeface="Calibri"/>
            </a:endParaRPr>
          </a:p>
          <a:p>
            <a:pPr marL="9525" marR="3810">
              <a:lnSpc>
                <a:spcPct val="100000"/>
              </a:lnSpc>
            </a:pPr>
            <a:r>
              <a:rPr sz="900" dirty="0">
                <a:solidFill>
                  <a:srgbClr val="FF0000"/>
                </a:solidFill>
                <a:latin typeface="Calibri"/>
                <a:cs typeface="Calibri"/>
              </a:rPr>
              <a:t>M</a:t>
            </a:r>
            <a:r>
              <a:rPr sz="750" dirty="0">
                <a:solidFill>
                  <a:srgbClr val="FF0000"/>
                </a:solidFill>
                <a:latin typeface="Calibri"/>
                <a:cs typeface="Calibri"/>
              </a:rPr>
              <a:t>4</a:t>
            </a:r>
            <a:r>
              <a:rPr sz="750" spc="23" dirty="0">
                <a:solidFill>
                  <a:srgbClr val="FF0000"/>
                </a:solidFill>
                <a:latin typeface="Calibri"/>
                <a:cs typeface="Calibri"/>
              </a:rPr>
              <a:t> </a:t>
            </a:r>
            <a:r>
              <a:rPr sz="900" dirty="0">
                <a:latin typeface="Calibri"/>
                <a:cs typeface="Calibri"/>
              </a:rPr>
              <a:t>–Do</a:t>
            </a:r>
            <a:r>
              <a:rPr sz="900" spc="-15" dirty="0">
                <a:latin typeface="Calibri"/>
                <a:cs typeface="Calibri"/>
              </a:rPr>
              <a:t> </a:t>
            </a:r>
            <a:r>
              <a:rPr sz="900" dirty="0">
                <a:latin typeface="Calibri"/>
                <a:cs typeface="Calibri"/>
              </a:rPr>
              <a:t>not</a:t>
            </a:r>
            <a:r>
              <a:rPr sz="900" spc="-8" dirty="0">
                <a:latin typeface="Calibri"/>
                <a:cs typeface="Calibri"/>
              </a:rPr>
              <a:t> </a:t>
            </a:r>
            <a:r>
              <a:rPr sz="900" dirty="0">
                <a:latin typeface="Calibri"/>
                <a:cs typeface="Calibri"/>
              </a:rPr>
              <a:t>leave</a:t>
            </a:r>
            <a:r>
              <a:rPr sz="900" spc="-4" dirty="0">
                <a:latin typeface="Calibri"/>
                <a:cs typeface="Calibri"/>
              </a:rPr>
              <a:t> </a:t>
            </a:r>
            <a:r>
              <a:rPr sz="900" dirty="0">
                <a:latin typeface="Calibri"/>
                <a:cs typeface="Calibri"/>
              </a:rPr>
              <a:t>your</a:t>
            </a:r>
            <a:r>
              <a:rPr sz="900" spc="-26" dirty="0">
                <a:latin typeface="Calibri"/>
                <a:cs typeface="Calibri"/>
              </a:rPr>
              <a:t> </a:t>
            </a:r>
            <a:r>
              <a:rPr sz="900" spc="-19" dirty="0">
                <a:latin typeface="Calibri"/>
                <a:cs typeface="Calibri"/>
              </a:rPr>
              <a:t>man </a:t>
            </a:r>
            <a:r>
              <a:rPr sz="900" dirty="0">
                <a:latin typeface="Calibri"/>
                <a:cs typeface="Calibri"/>
              </a:rPr>
              <a:t>to</a:t>
            </a:r>
            <a:r>
              <a:rPr sz="900" spc="-23" dirty="0">
                <a:latin typeface="Calibri"/>
                <a:cs typeface="Calibri"/>
              </a:rPr>
              <a:t> </a:t>
            </a:r>
            <a:r>
              <a:rPr sz="900" dirty="0">
                <a:latin typeface="Calibri"/>
                <a:cs typeface="Calibri"/>
              </a:rPr>
              <a:t>go</a:t>
            </a:r>
            <a:r>
              <a:rPr sz="900" spc="4" dirty="0">
                <a:latin typeface="Calibri"/>
                <a:cs typeface="Calibri"/>
              </a:rPr>
              <a:t> </a:t>
            </a:r>
            <a:r>
              <a:rPr sz="900" dirty="0">
                <a:latin typeface="Calibri"/>
                <a:cs typeface="Calibri"/>
              </a:rPr>
              <a:t>down</a:t>
            </a:r>
            <a:r>
              <a:rPr sz="900" spc="-26" dirty="0">
                <a:latin typeface="Calibri"/>
                <a:cs typeface="Calibri"/>
              </a:rPr>
              <a:t> </a:t>
            </a:r>
            <a:r>
              <a:rPr sz="900" dirty="0">
                <a:latin typeface="Calibri"/>
                <a:cs typeface="Calibri"/>
              </a:rPr>
              <a:t>field</a:t>
            </a:r>
            <a:r>
              <a:rPr sz="900" spc="-19" dirty="0">
                <a:latin typeface="Calibri"/>
                <a:cs typeface="Calibri"/>
              </a:rPr>
              <a:t> </a:t>
            </a:r>
            <a:r>
              <a:rPr sz="900" dirty="0">
                <a:latin typeface="Calibri"/>
                <a:cs typeface="Calibri"/>
              </a:rPr>
              <a:t>to</a:t>
            </a:r>
            <a:r>
              <a:rPr sz="900" spc="-4" dirty="0">
                <a:latin typeface="Calibri"/>
                <a:cs typeface="Calibri"/>
              </a:rPr>
              <a:t> </a:t>
            </a:r>
            <a:r>
              <a:rPr sz="900" dirty="0">
                <a:latin typeface="Calibri"/>
                <a:cs typeface="Calibri"/>
              </a:rPr>
              <a:t>double.</a:t>
            </a:r>
            <a:r>
              <a:rPr sz="900" spc="-34" dirty="0">
                <a:latin typeface="Calibri"/>
                <a:cs typeface="Calibri"/>
              </a:rPr>
              <a:t> </a:t>
            </a:r>
            <a:r>
              <a:rPr sz="900" dirty="0">
                <a:latin typeface="Calibri"/>
                <a:cs typeface="Calibri"/>
              </a:rPr>
              <a:t>Allow</a:t>
            </a:r>
            <a:r>
              <a:rPr sz="900" spc="-8" dirty="0">
                <a:latin typeface="Calibri"/>
                <a:cs typeface="Calibri"/>
              </a:rPr>
              <a:t> </a:t>
            </a:r>
            <a:r>
              <a:rPr sz="900" dirty="0">
                <a:latin typeface="Calibri"/>
                <a:cs typeface="Calibri"/>
              </a:rPr>
              <a:t>ball</a:t>
            </a:r>
            <a:r>
              <a:rPr sz="900" spc="-15" dirty="0">
                <a:latin typeface="Calibri"/>
                <a:cs typeface="Calibri"/>
              </a:rPr>
              <a:t> </a:t>
            </a:r>
            <a:r>
              <a:rPr sz="900" dirty="0">
                <a:latin typeface="Calibri"/>
                <a:cs typeface="Calibri"/>
              </a:rPr>
              <a:t>carrier</a:t>
            </a:r>
            <a:r>
              <a:rPr sz="900" spc="-23" dirty="0">
                <a:latin typeface="Calibri"/>
                <a:cs typeface="Calibri"/>
              </a:rPr>
              <a:t> </a:t>
            </a:r>
            <a:r>
              <a:rPr sz="900" dirty="0">
                <a:latin typeface="Calibri"/>
                <a:cs typeface="Calibri"/>
              </a:rPr>
              <a:t>to</a:t>
            </a:r>
            <a:r>
              <a:rPr sz="900" spc="-8" dirty="0">
                <a:latin typeface="Calibri"/>
                <a:cs typeface="Calibri"/>
              </a:rPr>
              <a:t> </a:t>
            </a:r>
            <a:r>
              <a:rPr sz="900" dirty="0">
                <a:latin typeface="Calibri"/>
                <a:cs typeface="Calibri"/>
              </a:rPr>
              <a:t>come</a:t>
            </a:r>
            <a:r>
              <a:rPr sz="900" spc="4" dirty="0">
                <a:latin typeface="Calibri"/>
                <a:cs typeface="Calibri"/>
              </a:rPr>
              <a:t> </a:t>
            </a:r>
            <a:r>
              <a:rPr sz="900" dirty="0">
                <a:latin typeface="Calibri"/>
                <a:cs typeface="Calibri"/>
              </a:rPr>
              <a:t>to</a:t>
            </a:r>
            <a:r>
              <a:rPr sz="900" spc="-11" dirty="0">
                <a:latin typeface="Calibri"/>
                <a:cs typeface="Calibri"/>
              </a:rPr>
              <a:t> </a:t>
            </a:r>
            <a:r>
              <a:rPr sz="900" spc="-19" dirty="0">
                <a:latin typeface="Calibri"/>
                <a:cs typeface="Calibri"/>
              </a:rPr>
              <a:t>you</a:t>
            </a:r>
            <a:endParaRPr sz="900" dirty="0">
              <a:latin typeface="Calibri"/>
              <a:cs typeface="Calibri"/>
            </a:endParaRPr>
          </a:p>
          <a:p>
            <a:pPr marL="9525">
              <a:lnSpc>
                <a:spcPct val="100000"/>
              </a:lnSpc>
            </a:pPr>
            <a:r>
              <a:rPr sz="900" dirty="0">
                <a:solidFill>
                  <a:srgbClr val="FF0000"/>
                </a:solidFill>
                <a:latin typeface="Calibri"/>
                <a:cs typeface="Calibri"/>
              </a:rPr>
              <a:t>M</a:t>
            </a:r>
            <a:r>
              <a:rPr sz="750" dirty="0">
                <a:solidFill>
                  <a:srgbClr val="FF0000"/>
                </a:solidFill>
                <a:latin typeface="Calibri"/>
                <a:cs typeface="Calibri"/>
              </a:rPr>
              <a:t>5</a:t>
            </a:r>
            <a:r>
              <a:rPr sz="900" dirty="0">
                <a:latin typeface="Calibri"/>
                <a:cs typeface="Calibri"/>
              </a:rPr>
              <a:t>–</a:t>
            </a:r>
            <a:r>
              <a:rPr sz="900" spc="-8" dirty="0">
                <a:latin typeface="Calibri"/>
                <a:cs typeface="Calibri"/>
              </a:rPr>
              <a:t> </a:t>
            </a:r>
            <a:r>
              <a:rPr lang="en-US" sz="900" dirty="0">
                <a:latin typeface="Calibri"/>
                <a:cs typeface="Calibri"/>
              </a:rPr>
              <a:t>Lock off nearest man</a:t>
            </a:r>
            <a:endParaRPr sz="900" dirty="0">
              <a:latin typeface="Calibri"/>
              <a:cs typeface="Calibri"/>
            </a:endParaRPr>
          </a:p>
          <a:p>
            <a:pPr marL="9525" marR="21431">
              <a:lnSpc>
                <a:spcPct val="100000"/>
              </a:lnSpc>
            </a:pPr>
            <a:r>
              <a:rPr sz="900" dirty="0">
                <a:solidFill>
                  <a:srgbClr val="FF0000"/>
                </a:solidFill>
                <a:latin typeface="Calibri"/>
                <a:cs typeface="Calibri"/>
              </a:rPr>
              <a:t>M</a:t>
            </a:r>
            <a:r>
              <a:rPr sz="750" dirty="0">
                <a:solidFill>
                  <a:srgbClr val="FF0000"/>
                </a:solidFill>
                <a:latin typeface="Calibri"/>
                <a:cs typeface="Calibri"/>
              </a:rPr>
              <a:t>6</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lang="en-US" sz="900" dirty="0">
                <a:latin typeface="Calibri"/>
                <a:cs typeface="Calibri"/>
              </a:rPr>
              <a:t>Lock off Man Coming from Sub Box</a:t>
            </a:r>
            <a:r>
              <a:rPr sz="900" dirty="0">
                <a:latin typeface="Calibri"/>
                <a:cs typeface="Calibri"/>
              </a:rPr>
              <a:t>.</a:t>
            </a:r>
            <a:r>
              <a:rPr sz="900" spc="-19" dirty="0">
                <a:latin typeface="Calibri"/>
                <a:cs typeface="Calibri"/>
              </a:rPr>
              <a:t> </a:t>
            </a:r>
            <a:r>
              <a:rPr sz="900" dirty="0">
                <a:latin typeface="Calibri"/>
                <a:cs typeface="Calibri"/>
              </a:rPr>
              <a:t>Help</a:t>
            </a:r>
            <a:r>
              <a:rPr sz="900" spc="-15"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defense</a:t>
            </a:r>
            <a:r>
              <a:rPr sz="900" spc="-23" dirty="0">
                <a:latin typeface="Calibri"/>
                <a:cs typeface="Calibri"/>
              </a:rPr>
              <a:t> </a:t>
            </a:r>
            <a:r>
              <a:rPr sz="900" dirty="0">
                <a:latin typeface="Calibri"/>
                <a:cs typeface="Calibri"/>
              </a:rPr>
              <a:t>on</a:t>
            </a:r>
            <a:r>
              <a:rPr sz="900" spc="-8" dirty="0">
                <a:latin typeface="Calibri"/>
                <a:cs typeface="Calibri"/>
              </a:rPr>
              <a:t> </a:t>
            </a:r>
            <a:r>
              <a:rPr sz="900" dirty="0">
                <a:latin typeface="Calibri"/>
                <a:cs typeface="Calibri"/>
              </a:rPr>
              <a:t>the</a:t>
            </a:r>
            <a:r>
              <a:rPr sz="900" spc="-23" dirty="0">
                <a:latin typeface="Calibri"/>
                <a:cs typeface="Calibri"/>
              </a:rPr>
              <a:t> </a:t>
            </a:r>
            <a:r>
              <a:rPr sz="900" dirty="0">
                <a:latin typeface="Calibri"/>
                <a:cs typeface="Calibri"/>
              </a:rPr>
              <a:t>backside</a:t>
            </a:r>
            <a:r>
              <a:rPr sz="900" spc="-4" dirty="0">
                <a:latin typeface="Calibri"/>
                <a:cs typeface="Calibri"/>
              </a:rPr>
              <a:t> </a:t>
            </a:r>
            <a:endParaRPr lang="en-US" sz="900" spc="-4" dirty="0">
              <a:latin typeface="Calibri"/>
              <a:cs typeface="Calibri"/>
            </a:endParaRPr>
          </a:p>
          <a:p>
            <a:pPr marL="9525" marR="21431">
              <a:lnSpc>
                <a:spcPct val="100000"/>
              </a:lnSpc>
            </a:pPr>
            <a:r>
              <a:rPr sz="900" dirty="0">
                <a:solidFill>
                  <a:srgbClr val="FF0000"/>
                </a:solidFill>
                <a:latin typeface="Calibri"/>
                <a:cs typeface="Calibri"/>
              </a:rPr>
              <a:t>D</a:t>
            </a:r>
            <a:r>
              <a:rPr sz="750" dirty="0">
                <a:solidFill>
                  <a:srgbClr val="FF0000"/>
                </a:solidFill>
                <a:latin typeface="Calibri"/>
                <a:cs typeface="Calibri"/>
              </a:rPr>
              <a:t>7</a:t>
            </a:r>
            <a:r>
              <a:rPr sz="750" spc="30" dirty="0">
                <a:solidFill>
                  <a:srgbClr val="FF0000"/>
                </a:solidFill>
                <a:latin typeface="Calibri"/>
                <a:cs typeface="Calibri"/>
              </a:rPr>
              <a:t> </a:t>
            </a:r>
            <a:r>
              <a:rPr sz="900" dirty="0">
                <a:latin typeface="Calibri"/>
                <a:cs typeface="Calibri"/>
              </a:rPr>
              <a:t>– pick</a:t>
            </a:r>
            <a:r>
              <a:rPr sz="900" spc="-4" dirty="0">
                <a:latin typeface="Calibri"/>
                <a:cs typeface="Calibri"/>
              </a:rPr>
              <a:t> </a:t>
            </a:r>
            <a:r>
              <a:rPr sz="900" dirty="0">
                <a:latin typeface="Calibri"/>
                <a:cs typeface="Calibri"/>
              </a:rPr>
              <a:t>up</a:t>
            </a:r>
            <a:r>
              <a:rPr sz="900" spc="-4" dirty="0">
                <a:latin typeface="Calibri"/>
                <a:cs typeface="Calibri"/>
              </a:rPr>
              <a:t> </a:t>
            </a:r>
            <a:r>
              <a:rPr lang="en-US" sz="900" dirty="0">
                <a:solidFill>
                  <a:srgbClr val="FF0000"/>
                </a:solidFill>
                <a:latin typeface="Calibri"/>
                <a:cs typeface="Calibri"/>
              </a:rPr>
              <a:t>X7</a:t>
            </a:r>
            <a:r>
              <a:rPr sz="750" spc="34" dirty="0">
                <a:solidFill>
                  <a:srgbClr val="FF0000"/>
                </a:solidFill>
                <a:latin typeface="Calibri"/>
                <a:cs typeface="Calibri"/>
              </a:rPr>
              <a:t> </a:t>
            </a:r>
            <a:r>
              <a:rPr lang="en-US" sz="900" dirty="0">
                <a:latin typeface="Calibri"/>
                <a:cs typeface="Calibri"/>
              </a:rPr>
              <a:t>and lock off</a:t>
            </a:r>
            <a:endParaRPr sz="90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8</a:t>
            </a:r>
            <a:r>
              <a:rPr sz="750" spc="30" dirty="0">
                <a:solidFill>
                  <a:srgbClr val="FF0000"/>
                </a:solidFill>
                <a:latin typeface="Calibri"/>
                <a:cs typeface="Calibri"/>
              </a:rPr>
              <a:t> </a:t>
            </a:r>
            <a:r>
              <a:rPr sz="900" dirty="0">
                <a:latin typeface="Calibri"/>
                <a:cs typeface="Calibri"/>
              </a:rPr>
              <a:t>–</a:t>
            </a:r>
            <a:r>
              <a:rPr sz="900" spc="203" dirty="0">
                <a:latin typeface="Calibri"/>
                <a:cs typeface="Calibri"/>
              </a:rPr>
              <a:t> </a:t>
            </a:r>
            <a:r>
              <a:rPr lang="en-US" sz="900" dirty="0">
                <a:latin typeface="Calibri"/>
                <a:cs typeface="Calibri"/>
              </a:rPr>
              <a:t>You are the Rover – You Hunt the Ball!</a:t>
            </a:r>
            <a:endParaRPr sz="900" dirty="0">
              <a:latin typeface="Calibri"/>
              <a:cs typeface="Calibri"/>
            </a:endParaRPr>
          </a:p>
          <a:p>
            <a:pPr marL="9525">
              <a:lnSpc>
                <a:spcPct val="100000"/>
              </a:lnSpc>
            </a:pPr>
            <a:r>
              <a:rPr sz="900" dirty="0">
                <a:solidFill>
                  <a:srgbClr val="FF0000"/>
                </a:solidFill>
                <a:latin typeface="Calibri"/>
                <a:cs typeface="Calibri"/>
              </a:rPr>
              <a:t>D</a:t>
            </a:r>
            <a:r>
              <a:rPr sz="750" dirty="0">
                <a:solidFill>
                  <a:srgbClr val="FF0000"/>
                </a:solidFill>
                <a:latin typeface="Calibri"/>
                <a:cs typeface="Calibri"/>
              </a:rPr>
              <a:t>9</a:t>
            </a:r>
            <a:r>
              <a:rPr sz="750" spc="30" dirty="0">
                <a:solidFill>
                  <a:srgbClr val="FF0000"/>
                </a:solidFill>
                <a:latin typeface="Calibri"/>
                <a:cs typeface="Calibri"/>
              </a:rPr>
              <a:t> </a:t>
            </a:r>
            <a:r>
              <a:rPr sz="900" dirty="0">
                <a:latin typeface="Calibri"/>
                <a:cs typeface="Calibri"/>
              </a:rPr>
              <a:t>– pick</a:t>
            </a:r>
            <a:r>
              <a:rPr sz="900" spc="-8" dirty="0">
                <a:latin typeface="Calibri"/>
                <a:cs typeface="Calibri"/>
              </a:rPr>
              <a:t> </a:t>
            </a:r>
            <a:r>
              <a:rPr sz="900" dirty="0">
                <a:latin typeface="Calibri"/>
                <a:cs typeface="Calibri"/>
              </a:rPr>
              <a:t>up </a:t>
            </a:r>
            <a:r>
              <a:rPr lang="en-US" sz="900" dirty="0">
                <a:solidFill>
                  <a:srgbClr val="FF0000"/>
                </a:solidFill>
                <a:latin typeface="Calibri"/>
                <a:cs typeface="Calibri"/>
              </a:rPr>
              <a:t>X9</a:t>
            </a:r>
          </a:p>
          <a:p>
            <a:pPr marL="9525">
              <a:lnSpc>
                <a:spcPct val="100000"/>
              </a:lnSpc>
            </a:pPr>
            <a:r>
              <a:rPr lang="en-US" sz="900" dirty="0">
                <a:solidFill>
                  <a:srgbClr val="FF0000"/>
                </a:solidFill>
                <a:latin typeface="Calibri"/>
                <a:cs typeface="Calibri"/>
              </a:rPr>
              <a:t>G10</a:t>
            </a:r>
            <a:r>
              <a:rPr lang="en-US" sz="900" dirty="0">
                <a:latin typeface="Calibri"/>
                <a:cs typeface="Calibri"/>
              </a:rPr>
              <a:t> – Pick Up Nearest Man!</a:t>
            </a:r>
            <a:endParaRPr sz="900" dirty="0">
              <a:latin typeface="Calibri"/>
              <a:cs typeface="Calibri"/>
            </a:endParaRPr>
          </a:p>
        </p:txBody>
      </p:sp>
      <p:sp>
        <p:nvSpPr>
          <p:cNvPr id="13" name="object 13"/>
          <p:cNvSpPr txBox="1"/>
          <p:nvPr/>
        </p:nvSpPr>
        <p:spPr>
          <a:xfrm>
            <a:off x="2178367" y="3902965"/>
            <a:ext cx="117158" cy="332783"/>
          </a:xfrm>
          <a:prstGeom prst="rect">
            <a:avLst/>
          </a:prstGeom>
        </p:spPr>
        <p:txBody>
          <a:bodyPr vert="horz" wrap="square" lIns="0" tIns="9525" rIns="0" bIns="0" rtlCol="0">
            <a:spAutoFit/>
          </a:bodyPr>
          <a:lstStyle/>
          <a:p>
            <a:pPr marL="9525">
              <a:lnSpc>
                <a:spcPct val="100000"/>
              </a:lnSpc>
              <a:spcBef>
                <a:spcPts val="75"/>
              </a:spcBef>
            </a:pPr>
            <a:endParaRPr sz="750" dirty="0">
              <a:latin typeface="Calibri"/>
              <a:cs typeface="Calibri"/>
            </a:endParaRPr>
          </a:p>
          <a:p>
            <a:pPr marL="36195">
              <a:lnSpc>
                <a:spcPct val="100000"/>
              </a:lnSpc>
              <a:spcBef>
                <a:spcPts val="4"/>
              </a:spcBef>
            </a:pPr>
            <a:r>
              <a:rPr sz="1350" dirty="0">
                <a:latin typeface="Calibri"/>
                <a:cs typeface="Calibri"/>
              </a:rPr>
              <a:t>x</a:t>
            </a:r>
          </a:p>
        </p:txBody>
      </p:sp>
      <p:sp>
        <p:nvSpPr>
          <p:cNvPr id="14" name="object 14"/>
          <p:cNvSpPr txBox="1"/>
          <p:nvPr/>
        </p:nvSpPr>
        <p:spPr>
          <a:xfrm>
            <a:off x="2749676" y="4219766"/>
            <a:ext cx="217170"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sz="750" b="1" spc="-19" dirty="0">
                <a:solidFill>
                  <a:srgbClr val="FF0000"/>
                </a:solidFill>
                <a:latin typeface="Calibri"/>
                <a:cs typeface="Calibri"/>
              </a:rPr>
              <a:t>6</a:t>
            </a:r>
            <a:endParaRPr sz="750">
              <a:latin typeface="Calibri"/>
              <a:cs typeface="Calibri"/>
            </a:endParaRPr>
          </a:p>
        </p:txBody>
      </p:sp>
      <p:sp>
        <p:nvSpPr>
          <p:cNvPr id="15" name="object 15"/>
          <p:cNvSpPr txBox="1"/>
          <p:nvPr/>
        </p:nvSpPr>
        <p:spPr>
          <a:xfrm>
            <a:off x="2144553" y="4267580"/>
            <a:ext cx="217170"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M</a:t>
            </a:r>
            <a:r>
              <a:rPr lang="en-US" sz="750" b="1" spc="-19" dirty="0">
                <a:solidFill>
                  <a:srgbClr val="FF0000"/>
                </a:solidFill>
                <a:latin typeface="Calibri"/>
                <a:cs typeface="Calibri"/>
              </a:rPr>
              <a:t>5</a:t>
            </a:r>
            <a:endParaRPr sz="750" dirty="0">
              <a:latin typeface="Calibri"/>
              <a:cs typeface="Calibri"/>
            </a:endParaRPr>
          </a:p>
        </p:txBody>
      </p:sp>
      <p:sp>
        <p:nvSpPr>
          <p:cNvPr id="17" name="object 17"/>
          <p:cNvSpPr txBox="1"/>
          <p:nvPr/>
        </p:nvSpPr>
        <p:spPr>
          <a:xfrm>
            <a:off x="2797493" y="4695729"/>
            <a:ext cx="175736" cy="224790"/>
          </a:xfrm>
          <a:prstGeom prst="rect">
            <a:avLst/>
          </a:prstGeom>
        </p:spPr>
        <p:txBody>
          <a:bodyPr vert="horz" wrap="square" lIns="0" tIns="9525" rIns="0" bIns="0" rtlCol="0">
            <a:spAutoFit/>
          </a:bodyPr>
          <a:lstStyle/>
          <a:p>
            <a:pPr marL="9525">
              <a:lnSpc>
                <a:spcPct val="100000"/>
              </a:lnSpc>
              <a:spcBef>
                <a:spcPts val="75"/>
              </a:spcBef>
            </a:pPr>
            <a:r>
              <a:rPr lang="en-US" sz="1350" b="1" spc="-19">
                <a:solidFill>
                  <a:srgbClr val="FF0000"/>
                </a:solidFill>
                <a:latin typeface="Calibri"/>
                <a:cs typeface="Calibri"/>
              </a:rPr>
              <a:t>D</a:t>
            </a:r>
            <a:r>
              <a:rPr lang="en-US" sz="750" b="1" spc="-19">
                <a:solidFill>
                  <a:srgbClr val="FF0000"/>
                </a:solidFill>
                <a:latin typeface="Calibri"/>
                <a:cs typeface="Calibri"/>
              </a:rPr>
              <a:t>9</a:t>
            </a:r>
            <a:endParaRPr sz="750" dirty="0">
              <a:latin typeface="Calibri"/>
              <a:cs typeface="Calibri"/>
            </a:endParaRPr>
          </a:p>
        </p:txBody>
      </p:sp>
      <p:sp>
        <p:nvSpPr>
          <p:cNvPr id="18" name="object 18"/>
          <p:cNvSpPr txBox="1"/>
          <p:nvPr/>
        </p:nvSpPr>
        <p:spPr>
          <a:xfrm>
            <a:off x="1475192" y="4845570"/>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sz="750" b="1" spc="-19" dirty="0">
                <a:solidFill>
                  <a:srgbClr val="FF0000"/>
                </a:solidFill>
                <a:latin typeface="Calibri"/>
                <a:cs typeface="Calibri"/>
              </a:rPr>
              <a:t>7</a:t>
            </a:r>
            <a:endParaRPr sz="750" dirty="0">
              <a:latin typeface="Calibri"/>
              <a:cs typeface="Calibri"/>
            </a:endParaRPr>
          </a:p>
        </p:txBody>
      </p:sp>
      <p:grpSp>
        <p:nvGrpSpPr>
          <p:cNvPr id="19" name="object 19"/>
          <p:cNvGrpSpPr/>
          <p:nvPr/>
        </p:nvGrpSpPr>
        <p:grpSpPr>
          <a:xfrm>
            <a:off x="1439038" y="2866644"/>
            <a:ext cx="210311" cy="314801"/>
            <a:chOff x="1918716" y="2679192"/>
            <a:chExt cx="280415" cy="419734"/>
          </a:xfrm>
        </p:grpSpPr>
        <p:sp>
          <p:nvSpPr>
            <p:cNvPr id="20" name="object 20"/>
            <p:cNvSpPr/>
            <p:nvPr/>
          </p:nvSpPr>
          <p:spPr>
            <a:xfrm>
              <a:off x="1918716" y="2679192"/>
              <a:ext cx="1905" cy="419734"/>
            </a:xfrm>
            <a:custGeom>
              <a:avLst/>
              <a:gdLst/>
              <a:ahLst/>
              <a:cxnLst/>
              <a:rect l="l" t="t" r="r" b="b"/>
              <a:pathLst>
                <a:path w="1905" h="419735">
                  <a:moveTo>
                    <a:pt x="0" y="0"/>
                  </a:moveTo>
                  <a:lnTo>
                    <a:pt x="1523" y="419481"/>
                  </a:lnTo>
                </a:path>
              </a:pathLst>
            </a:custGeom>
            <a:ln w="6096">
              <a:solidFill>
                <a:srgbClr val="0D0D0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933956" y="2697480"/>
              <a:ext cx="265175" cy="164592"/>
            </a:xfrm>
            <a:prstGeom prst="rect">
              <a:avLst/>
            </a:prstGeom>
          </p:spPr>
        </p:pic>
      </p:grpSp>
      <p:sp>
        <p:nvSpPr>
          <p:cNvPr id="40" name="object 40"/>
          <p:cNvSpPr txBox="1"/>
          <p:nvPr/>
        </p:nvSpPr>
        <p:spPr>
          <a:xfrm>
            <a:off x="2971800" y="3017614"/>
            <a:ext cx="452914" cy="309701"/>
          </a:xfrm>
          <a:prstGeom prst="rect">
            <a:avLst/>
          </a:prstGeom>
        </p:spPr>
        <p:txBody>
          <a:bodyPr vert="horz" wrap="square" lIns="0" tIns="9525" rIns="0" bIns="0" rtlCol="0">
            <a:spAutoFit/>
          </a:bodyPr>
          <a:lstStyle/>
          <a:p>
            <a:pPr marL="228124">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2</a:t>
            </a:r>
            <a:r>
              <a:rPr lang="en-US" sz="750" b="1" spc="-19" dirty="0">
                <a:solidFill>
                  <a:srgbClr val="FF0000"/>
                </a:solidFill>
                <a:latin typeface="Calibri"/>
                <a:cs typeface="Calibri"/>
              </a:rPr>
              <a:t>A</a:t>
            </a:r>
            <a:r>
              <a:rPr lang="en-US" sz="600" b="1" spc="-19" dirty="0">
                <a:solidFill>
                  <a:srgbClr val="FF0000"/>
                </a:solidFill>
                <a:latin typeface="Calibri"/>
                <a:cs typeface="Calibri"/>
              </a:rPr>
              <a:t>3</a:t>
            </a:r>
            <a:endParaRPr sz="750" dirty="0">
              <a:latin typeface="Calibri"/>
              <a:cs typeface="Calibri"/>
            </a:endParaRPr>
          </a:p>
        </p:txBody>
      </p:sp>
      <p:sp>
        <p:nvSpPr>
          <p:cNvPr id="41" name="object 41"/>
          <p:cNvSpPr txBox="1"/>
          <p:nvPr/>
        </p:nvSpPr>
        <p:spPr>
          <a:xfrm>
            <a:off x="1037843" y="2976906"/>
            <a:ext cx="450533" cy="217367"/>
          </a:xfrm>
          <a:prstGeom prst="rect">
            <a:avLst/>
          </a:prstGeom>
        </p:spPr>
        <p:txBody>
          <a:bodyPr vert="horz" wrap="square" lIns="0" tIns="9525" rIns="0" bIns="0" rtlCol="0">
            <a:spAutoFit/>
          </a:bodyPr>
          <a:lstStyle/>
          <a:p>
            <a:pPr marL="199549">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1</a:t>
            </a:r>
            <a:r>
              <a:rPr lang="en-US" sz="750" b="1" spc="-19" dirty="0">
                <a:solidFill>
                  <a:srgbClr val="FF0000"/>
                </a:solidFill>
                <a:latin typeface="Calibri"/>
                <a:cs typeface="Calibri"/>
              </a:rPr>
              <a:t>A</a:t>
            </a:r>
            <a:r>
              <a:rPr lang="en-US" sz="600" b="1" spc="-19" dirty="0">
                <a:solidFill>
                  <a:srgbClr val="FF0000"/>
                </a:solidFill>
                <a:latin typeface="Calibri"/>
                <a:cs typeface="Calibri"/>
              </a:rPr>
              <a:t>1</a:t>
            </a:r>
            <a:endParaRPr sz="750" dirty="0">
              <a:latin typeface="Calibri"/>
              <a:cs typeface="Calibri"/>
            </a:endParaRPr>
          </a:p>
        </p:txBody>
      </p:sp>
      <p:sp>
        <p:nvSpPr>
          <p:cNvPr id="42" name="object 42"/>
          <p:cNvSpPr txBox="1"/>
          <p:nvPr/>
        </p:nvSpPr>
        <p:spPr>
          <a:xfrm>
            <a:off x="2426399" y="3979354"/>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4</a:t>
            </a:r>
            <a:endParaRPr sz="750">
              <a:latin typeface="Calibri"/>
              <a:cs typeface="Calibri"/>
            </a:endParaRPr>
          </a:p>
        </p:txBody>
      </p:sp>
      <p:sp>
        <p:nvSpPr>
          <p:cNvPr id="43" name="object 43"/>
          <p:cNvSpPr txBox="1"/>
          <p:nvPr/>
        </p:nvSpPr>
        <p:spPr>
          <a:xfrm>
            <a:off x="1225105" y="3876484"/>
            <a:ext cx="162401" cy="332783"/>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3</a:t>
            </a:r>
            <a:r>
              <a:rPr lang="en-US" sz="750" b="1" spc="-19" dirty="0">
                <a:solidFill>
                  <a:srgbClr val="FF0000"/>
                </a:solidFill>
                <a:latin typeface="Calibri"/>
                <a:cs typeface="Calibri"/>
              </a:rPr>
              <a:t>M</a:t>
            </a:r>
            <a:r>
              <a:rPr lang="en-US" sz="600" b="1" spc="-19" dirty="0">
                <a:solidFill>
                  <a:srgbClr val="FF0000"/>
                </a:solidFill>
                <a:latin typeface="Calibri"/>
                <a:cs typeface="Calibri"/>
              </a:rPr>
              <a:t>4</a:t>
            </a:r>
            <a:endParaRPr sz="750" dirty="0">
              <a:latin typeface="Calibri"/>
              <a:cs typeface="Calibri"/>
            </a:endParaRPr>
          </a:p>
        </p:txBody>
      </p:sp>
      <p:sp>
        <p:nvSpPr>
          <p:cNvPr id="44" name="object 44"/>
          <p:cNvSpPr txBox="1"/>
          <p:nvPr/>
        </p:nvSpPr>
        <p:spPr>
          <a:xfrm>
            <a:off x="2161698" y="4695730"/>
            <a:ext cx="245745" cy="401552"/>
          </a:xfrm>
          <a:prstGeom prst="rect">
            <a:avLst/>
          </a:prstGeom>
        </p:spPr>
        <p:txBody>
          <a:bodyPr vert="horz" wrap="square" lIns="0" tIns="31433" rIns="0" bIns="0" rtlCol="0">
            <a:spAutoFit/>
          </a:bodyPr>
          <a:lstStyle/>
          <a:p>
            <a:pPr marL="9525" marR="3810" indent="32861" algn="just">
              <a:lnSpc>
                <a:spcPct val="89200"/>
              </a:lnSpc>
              <a:spcBef>
                <a:spcPts val="248"/>
              </a:spcBef>
            </a:pPr>
            <a:r>
              <a:rPr sz="1350" b="1" spc="-19" dirty="0">
                <a:solidFill>
                  <a:srgbClr val="538235"/>
                </a:solidFill>
                <a:latin typeface="Calibri"/>
                <a:cs typeface="Calibri"/>
              </a:rPr>
              <a:t>X</a:t>
            </a:r>
            <a:r>
              <a:rPr sz="750" b="1" spc="-19" dirty="0">
                <a:solidFill>
                  <a:srgbClr val="538235"/>
                </a:solidFill>
                <a:latin typeface="Calibri"/>
                <a:cs typeface="Calibri"/>
              </a:rPr>
              <a:t>8 </a:t>
            </a:r>
            <a:r>
              <a:rPr sz="1350" b="1" spc="-19" dirty="0">
                <a:solidFill>
                  <a:srgbClr val="FF0000"/>
                </a:solidFill>
                <a:latin typeface="Calibri"/>
                <a:cs typeface="Calibri"/>
              </a:rPr>
              <a:t>G</a:t>
            </a:r>
            <a:r>
              <a:rPr sz="750" b="1" spc="-19" dirty="0">
                <a:solidFill>
                  <a:srgbClr val="FF0000"/>
                </a:solidFill>
                <a:latin typeface="Calibri"/>
                <a:cs typeface="Calibri"/>
              </a:rPr>
              <a:t>10</a:t>
            </a:r>
            <a:endParaRPr sz="750" dirty="0">
              <a:latin typeface="Calibri"/>
              <a:cs typeface="Calibri"/>
            </a:endParaRPr>
          </a:p>
        </p:txBody>
      </p:sp>
      <p:sp>
        <p:nvSpPr>
          <p:cNvPr id="45" name="object 45"/>
          <p:cNvSpPr txBox="1"/>
          <p:nvPr/>
        </p:nvSpPr>
        <p:spPr>
          <a:xfrm>
            <a:off x="1236346" y="4276021"/>
            <a:ext cx="162401" cy="332783"/>
          </a:xfrm>
          <a:prstGeom prst="rect">
            <a:avLst/>
          </a:prstGeom>
        </p:spPr>
        <p:txBody>
          <a:bodyPr vert="horz" wrap="square" lIns="0" tIns="9525" rIns="0" bIns="0" rtlCol="0">
            <a:spAutoFit/>
          </a:bodyPr>
          <a:lstStyle/>
          <a:p>
            <a:pPr marL="9525">
              <a:lnSpc>
                <a:spcPct val="100000"/>
              </a:lnSpc>
              <a:spcBef>
                <a:spcPts val="75"/>
              </a:spcBef>
            </a:pPr>
            <a:r>
              <a:rPr sz="1350" b="1" spc="-19">
                <a:solidFill>
                  <a:srgbClr val="538235"/>
                </a:solidFill>
                <a:latin typeface="Calibri"/>
                <a:cs typeface="Calibri"/>
              </a:rPr>
              <a:t>X</a:t>
            </a:r>
            <a:r>
              <a:rPr sz="750" b="1" spc="-19">
                <a:solidFill>
                  <a:srgbClr val="538235"/>
                </a:solidFill>
                <a:latin typeface="Calibri"/>
                <a:cs typeface="Calibri"/>
              </a:rPr>
              <a:t>6</a:t>
            </a:r>
            <a:r>
              <a:rPr lang="en-US" sz="750" b="1" spc="-19">
                <a:solidFill>
                  <a:srgbClr val="FF0000"/>
                </a:solidFill>
                <a:latin typeface="Calibri"/>
                <a:cs typeface="Calibri"/>
              </a:rPr>
              <a:t>D</a:t>
            </a:r>
            <a:r>
              <a:rPr lang="en-US" sz="600" b="1" spc="-19">
                <a:solidFill>
                  <a:srgbClr val="FF0000"/>
                </a:solidFill>
                <a:latin typeface="Calibri"/>
                <a:cs typeface="Calibri"/>
              </a:rPr>
              <a:t>8</a:t>
            </a:r>
            <a:endParaRPr sz="750" dirty="0">
              <a:latin typeface="Calibri"/>
              <a:cs typeface="Calibri"/>
            </a:endParaRPr>
          </a:p>
        </p:txBody>
      </p:sp>
      <p:sp>
        <p:nvSpPr>
          <p:cNvPr id="46" name="object 46"/>
          <p:cNvSpPr txBox="1"/>
          <p:nvPr/>
        </p:nvSpPr>
        <p:spPr>
          <a:xfrm>
            <a:off x="3158205" y="3968305"/>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5</a:t>
            </a:r>
            <a:endParaRPr sz="750">
              <a:latin typeface="Calibri"/>
              <a:cs typeface="Calibri"/>
            </a:endParaRPr>
          </a:p>
        </p:txBody>
      </p:sp>
      <p:sp>
        <p:nvSpPr>
          <p:cNvPr id="47" name="object 47"/>
          <p:cNvSpPr txBox="1"/>
          <p:nvPr/>
        </p:nvSpPr>
        <p:spPr>
          <a:xfrm>
            <a:off x="2825782" y="5066537"/>
            <a:ext cx="157639"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675" b="1" spc="-19" dirty="0">
                <a:solidFill>
                  <a:srgbClr val="538235"/>
                </a:solidFill>
                <a:latin typeface="Calibri"/>
                <a:cs typeface="Calibri"/>
              </a:rPr>
              <a:t>9</a:t>
            </a:r>
            <a:endParaRPr sz="675">
              <a:latin typeface="Calibri"/>
              <a:cs typeface="Calibri"/>
            </a:endParaRPr>
          </a:p>
        </p:txBody>
      </p:sp>
      <p:sp>
        <p:nvSpPr>
          <p:cNvPr id="48" name="object 48"/>
          <p:cNvSpPr txBox="1"/>
          <p:nvPr/>
        </p:nvSpPr>
        <p:spPr>
          <a:xfrm>
            <a:off x="1425892" y="5044821"/>
            <a:ext cx="162401"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538235"/>
                </a:solidFill>
                <a:latin typeface="Calibri"/>
                <a:cs typeface="Calibri"/>
              </a:rPr>
              <a:t>X</a:t>
            </a:r>
            <a:r>
              <a:rPr sz="750" b="1" spc="-19" dirty="0">
                <a:solidFill>
                  <a:srgbClr val="538235"/>
                </a:solidFill>
                <a:latin typeface="Calibri"/>
                <a:cs typeface="Calibri"/>
              </a:rPr>
              <a:t>7</a:t>
            </a:r>
            <a:endParaRPr sz="750">
              <a:latin typeface="Calibri"/>
              <a:cs typeface="Calibri"/>
            </a:endParaRPr>
          </a:p>
        </p:txBody>
      </p:sp>
      <p:sp>
        <p:nvSpPr>
          <p:cNvPr id="56" name="object 56"/>
          <p:cNvSpPr txBox="1"/>
          <p:nvPr/>
        </p:nvSpPr>
        <p:spPr>
          <a:xfrm>
            <a:off x="2176462" y="3089623"/>
            <a:ext cx="119063" cy="540533"/>
          </a:xfrm>
          <a:prstGeom prst="rect">
            <a:avLst/>
          </a:prstGeom>
        </p:spPr>
        <p:txBody>
          <a:bodyPr vert="horz" wrap="square" lIns="0" tIns="9525" rIns="0" bIns="0" rtlCol="0">
            <a:spAutoFit/>
          </a:bodyPr>
          <a:lstStyle/>
          <a:p>
            <a:pPr>
              <a:lnSpc>
                <a:spcPct val="100000"/>
              </a:lnSpc>
              <a:spcBef>
                <a:spcPts val="75"/>
              </a:spcBef>
            </a:pPr>
            <a:r>
              <a:rPr sz="1350" b="1" dirty="0">
                <a:solidFill>
                  <a:srgbClr val="538235"/>
                </a:solidFill>
                <a:latin typeface="Calibri"/>
                <a:cs typeface="Calibri"/>
              </a:rPr>
              <a:t>G</a:t>
            </a:r>
            <a:r>
              <a:rPr lang="en-US" sz="1350" b="1" spc="-19" dirty="0">
                <a:solidFill>
                  <a:srgbClr val="FF0000"/>
                </a:solidFill>
                <a:latin typeface="Calibri"/>
                <a:cs typeface="Calibri"/>
              </a:rPr>
              <a:t>A</a:t>
            </a:r>
            <a:r>
              <a:rPr lang="en-US" sz="750" b="1" spc="-19" dirty="0">
                <a:solidFill>
                  <a:srgbClr val="FF0000"/>
                </a:solidFill>
                <a:latin typeface="Calibri"/>
                <a:cs typeface="Calibri"/>
              </a:rPr>
              <a:t>2</a:t>
            </a:r>
            <a:endParaRPr sz="1350" dirty="0">
              <a:latin typeface="Calibri"/>
              <a:cs typeface="Calibri"/>
            </a:endParaRPr>
          </a:p>
        </p:txBody>
      </p:sp>
      <p:pic>
        <p:nvPicPr>
          <p:cNvPr id="69" name="Picture 68" descr="A blue letter t with white text&#10;&#10;Description automatically generated">
            <a:extLst>
              <a:ext uri="{FF2B5EF4-FFF2-40B4-BE49-F238E27FC236}">
                <a16:creationId xmlns:a16="http://schemas.microsoft.com/office/drawing/2014/main" id="{74F8CF53-6B98-38E1-9B9C-27B813D6C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506" y="4985003"/>
            <a:ext cx="770288" cy="770288"/>
          </a:xfrm>
          <a:prstGeom prst="rect">
            <a:avLst/>
          </a:prstGeom>
        </p:spPr>
      </p:pic>
    </p:spTree>
    <p:extLst>
      <p:ext uri="{BB962C8B-B14F-4D97-AF65-F5344CB8AC3E}">
        <p14:creationId xmlns:p14="http://schemas.microsoft.com/office/powerpoint/2010/main" val="84294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715" y="962215"/>
            <a:ext cx="889635" cy="517449"/>
          </a:xfrm>
          <a:prstGeom prst="rect">
            <a:avLst/>
          </a:prstGeom>
        </p:spPr>
        <p:txBody>
          <a:bodyPr vert="horz" wrap="square" lIns="0" tIns="9525" rIns="0" bIns="0" rtlCol="0">
            <a:spAutoFit/>
          </a:bodyPr>
          <a:lstStyle/>
          <a:p>
            <a:pPr marL="9525">
              <a:lnSpc>
                <a:spcPct val="100000"/>
              </a:lnSpc>
              <a:spcBef>
                <a:spcPts val="75"/>
              </a:spcBef>
            </a:pPr>
            <a:r>
              <a:rPr lang="en-US" spc="-15" dirty="0"/>
              <a:t>Clear</a:t>
            </a:r>
            <a:endParaRPr spc="-15" dirty="0"/>
          </a:p>
        </p:txBody>
      </p:sp>
      <p:grpSp>
        <p:nvGrpSpPr>
          <p:cNvPr id="4" name="object 4"/>
          <p:cNvGrpSpPr/>
          <p:nvPr/>
        </p:nvGrpSpPr>
        <p:grpSpPr>
          <a:xfrm>
            <a:off x="1037892" y="2893208"/>
            <a:ext cx="2396204" cy="2859976"/>
            <a:chOff x="1371346" y="2532633"/>
            <a:chExt cx="3207385" cy="3959860"/>
          </a:xfrm>
        </p:grpSpPr>
        <p:sp>
          <p:nvSpPr>
            <p:cNvPr id="5" name="object 5"/>
            <p:cNvSpPr/>
            <p:nvPr/>
          </p:nvSpPr>
          <p:spPr>
            <a:xfrm>
              <a:off x="1377696" y="2538983"/>
              <a:ext cx="3194685" cy="3947160"/>
            </a:xfrm>
            <a:custGeom>
              <a:avLst/>
              <a:gdLst/>
              <a:ahLst/>
              <a:cxnLst/>
              <a:rect l="l" t="t" r="r" b="b"/>
              <a:pathLst>
                <a:path w="3194685" h="3947160">
                  <a:moveTo>
                    <a:pt x="0" y="3947160"/>
                  </a:moveTo>
                  <a:lnTo>
                    <a:pt x="3194304" y="3947160"/>
                  </a:lnTo>
                  <a:lnTo>
                    <a:pt x="3194304" y="0"/>
                  </a:lnTo>
                  <a:lnTo>
                    <a:pt x="0" y="0"/>
                  </a:lnTo>
                  <a:lnTo>
                    <a:pt x="0" y="3947160"/>
                  </a:lnTo>
                  <a:close/>
                </a:path>
                <a:path w="3194685" h="3947160">
                  <a:moveTo>
                    <a:pt x="612647" y="1280160"/>
                  </a:moveTo>
                  <a:lnTo>
                    <a:pt x="2581655" y="1280160"/>
                  </a:lnTo>
                  <a:lnTo>
                    <a:pt x="2581655" y="0"/>
                  </a:lnTo>
                  <a:lnTo>
                    <a:pt x="612647" y="0"/>
                  </a:lnTo>
                  <a:lnTo>
                    <a:pt x="612647" y="1280160"/>
                  </a:lnTo>
                  <a:close/>
                </a:path>
                <a:path w="3194685" h="3947160">
                  <a:moveTo>
                    <a:pt x="612647" y="3947160"/>
                  </a:moveTo>
                  <a:lnTo>
                    <a:pt x="2581655" y="3947160"/>
                  </a:lnTo>
                  <a:lnTo>
                    <a:pt x="2581655" y="2656332"/>
                  </a:lnTo>
                  <a:lnTo>
                    <a:pt x="612647" y="2656332"/>
                  </a:lnTo>
                  <a:lnTo>
                    <a:pt x="612647" y="3947160"/>
                  </a:lnTo>
                  <a:close/>
                </a:path>
              </a:pathLst>
            </a:custGeom>
            <a:ln w="12192">
              <a:solidFill>
                <a:srgbClr val="000000"/>
              </a:solidFill>
            </a:ln>
          </p:spPr>
          <p:txBody>
            <a:bodyPr wrap="square" lIns="0" tIns="0" rIns="0" bIns="0" rtlCol="0"/>
            <a:lstStyle/>
            <a:p>
              <a:endParaRPr/>
            </a:p>
          </p:txBody>
        </p:sp>
        <p:sp>
          <p:nvSpPr>
            <p:cNvPr id="6" name="object 6"/>
            <p:cNvSpPr/>
            <p:nvPr/>
          </p:nvSpPr>
          <p:spPr>
            <a:xfrm>
              <a:off x="1377696" y="3819144"/>
              <a:ext cx="3195320" cy="1376680"/>
            </a:xfrm>
            <a:custGeom>
              <a:avLst/>
              <a:gdLst/>
              <a:ahLst/>
              <a:cxnLst/>
              <a:rect l="l" t="t" r="r" b="b"/>
              <a:pathLst>
                <a:path w="3195320" h="1376679">
                  <a:moveTo>
                    <a:pt x="0" y="693419"/>
                  </a:moveTo>
                  <a:lnTo>
                    <a:pt x="3195066" y="693419"/>
                  </a:lnTo>
                </a:path>
                <a:path w="3195320" h="1376679">
                  <a:moveTo>
                    <a:pt x="612647" y="355091"/>
                  </a:moveTo>
                  <a:lnTo>
                    <a:pt x="612647" y="1032763"/>
                  </a:lnTo>
                </a:path>
                <a:path w="3195320" h="1376679">
                  <a:moveTo>
                    <a:pt x="2572512" y="355091"/>
                  </a:moveTo>
                  <a:lnTo>
                    <a:pt x="2572512" y="1032763"/>
                  </a:lnTo>
                </a:path>
                <a:path w="3195320" h="1376679">
                  <a:moveTo>
                    <a:pt x="613155" y="0"/>
                  </a:moveTo>
                  <a:lnTo>
                    <a:pt x="0" y="0"/>
                  </a:lnTo>
                </a:path>
                <a:path w="3195320" h="1376679">
                  <a:moveTo>
                    <a:pt x="3185667" y="1376171"/>
                  </a:moveTo>
                  <a:lnTo>
                    <a:pt x="2572512" y="1376171"/>
                  </a:lnTo>
                </a:path>
                <a:path w="3195320" h="1376679">
                  <a:moveTo>
                    <a:pt x="3185667" y="0"/>
                  </a:moveTo>
                  <a:lnTo>
                    <a:pt x="2572512" y="0"/>
                  </a:lnTo>
                </a:path>
                <a:path w="3195320" h="1376679">
                  <a:moveTo>
                    <a:pt x="613155" y="1376171"/>
                  </a:moveTo>
                  <a:lnTo>
                    <a:pt x="0" y="1376171"/>
                  </a:lnTo>
                </a:path>
              </a:pathLst>
            </a:custGeom>
            <a:ln w="6096">
              <a:solidFill>
                <a:srgbClr val="000000"/>
              </a:solidFill>
            </a:ln>
          </p:spPr>
          <p:txBody>
            <a:bodyPr wrap="square" lIns="0" tIns="0" rIns="0" bIns="0" rtlCol="0"/>
            <a:lstStyle/>
            <a:p>
              <a:endParaRPr/>
            </a:p>
          </p:txBody>
        </p:sp>
        <p:sp>
          <p:nvSpPr>
            <p:cNvPr id="7" name="object 7"/>
            <p:cNvSpPr/>
            <p:nvPr/>
          </p:nvSpPr>
          <p:spPr>
            <a:xfrm>
              <a:off x="2823972" y="2855975"/>
              <a:ext cx="302260" cy="3240405"/>
            </a:xfrm>
            <a:custGeom>
              <a:avLst/>
              <a:gdLst/>
              <a:ahLst/>
              <a:cxnLst/>
              <a:rect l="l" t="t" r="r" b="b"/>
              <a:pathLst>
                <a:path w="302260" h="3240404">
                  <a:moveTo>
                    <a:pt x="0" y="161544"/>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4"/>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4"/>
                  </a:lnTo>
                  <a:close/>
                </a:path>
                <a:path w="302260" h="3240404">
                  <a:moveTo>
                    <a:pt x="0" y="3078480"/>
                  </a:moveTo>
                  <a:lnTo>
                    <a:pt x="7693" y="3027419"/>
                  </a:lnTo>
                  <a:lnTo>
                    <a:pt x="29114" y="2983074"/>
                  </a:lnTo>
                  <a:lnTo>
                    <a:pt x="61776" y="2948104"/>
                  </a:lnTo>
                  <a:lnTo>
                    <a:pt x="103193" y="2925171"/>
                  </a:lnTo>
                  <a:lnTo>
                    <a:pt x="150875" y="2916936"/>
                  </a:lnTo>
                  <a:lnTo>
                    <a:pt x="198558" y="2925171"/>
                  </a:lnTo>
                  <a:lnTo>
                    <a:pt x="239975" y="2948104"/>
                  </a:lnTo>
                  <a:lnTo>
                    <a:pt x="272637" y="2983074"/>
                  </a:lnTo>
                  <a:lnTo>
                    <a:pt x="294058" y="3027419"/>
                  </a:lnTo>
                  <a:lnTo>
                    <a:pt x="301751" y="3078480"/>
                  </a:lnTo>
                  <a:lnTo>
                    <a:pt x="294058" y="3129540"/>
                  </a:lnTo>
                  <a:lnTo>
                    <a:pt x="272637" y="3173885"/>
                  </a:lnTo>
                  <a:lnTo>
                    <a:pt x="239975" y="3208855"/>
                  </a:lnTo>
                  <a:lnTo>
                    <a:pt x="198558" y="3231788"/>
                  </a:lnTo>
                  <a:lnTo>
                    <a:pt x="150875" y="3240024"/>
                  </a:lnTo>
                  <a:lnTo>
                    <a:pt x="103193" y="3231788"/>
                  </a:lnTo>
                  <a:lnTo>
                    <a:pt x="61776" y="3208855"/>
                  </a:lnTo>
                  <a:lnTo>
                    <a:pt x="29114" y="3173885"/>
                  </a:lnTo>
                  <a:lnTo>
                    <a:pt x="7693" y="3129540"/>
                  </a:lnTo>
                  <a:lnTo>
                    <a:pt x="0" y="3078480"/>
                  </a:lnTo>
                  <a:close/>
                </a:path>
              </a:pathLst>
            </a:custGeom>
            <a:ln w="12192">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2894076" y="2898647"/>
              <a:ext cx="160019" cy="152400"/>
            </a:xfrm>
            <a:prstGeom prst="rect">
              <a:avLst/>
            </a:prstGeom>
          </p:spPr>
        </p:pic>
        <p:pic>
          <p:nvPicPr>
            <p:cNvPr id="9" name="object 9"/>
            <p:cNvPicPr/>
            <p:nvPr/>
          </p:nvPicPr>
          <p:blipFill>
            <a:blip r:embed="rId3" cstate="print"/>
            <a:stretch>
              <a:fillRect/>
            </a:stretch>
          </p:blipFill>
          <p:spPr>
            <a:xfrm>
              <a:off x="2884932" y="5878068"/>
              <a:ext cx="179831" cy="143256"/>
            </a:xfrm>
            <a:prstGeom prst="rect">
              <a:avLst/>
            </a:prstGeom>
          </p:spPr>
        </p:pic>
      </p:grpSp>
      <p:sp>
        <p:nvSpPr>
          <p:cNvPr id="10" name="object 10"/>
          <p:cNvSpPr txBox="1"/>
          <p:nvPr/>
        </p:nvSpPr>
        <p:spPr>
          <a:xfrm>
            <a:off x="671932" y="875348"/>
            <a:ext cx="3088481" cy="1810111"/>
          </a:xfrm>
          <a:prstGeom prst="rect">
            <a:avLst/>
          </a:prstGeom>
        </p:spPr>
        <p:txBody>
          <a:bodyPr vert="horz" wrap="square" lIns="0" tIns="9525" rIns="0" bIns="0" rtlCol="0">
            <a:spAutoFit/>
          </a:bodyPr>
          <a:lstStyle/>
          <a:p>
            <a:pPr marL="27146" algn="ctr">
              <a:lnSpc>
                <a:spcPct val="100000"/>
              </a:lnSpc>
              <a:spcBef>
                <a:spcPts val="75"/>
              </a:spcBef>
            </a:pPr>
            <a:r>
              <a:rPr lang="en-US" u="sng" spc="-15" dirty="0">
                <a:uFill>
                  <a:solidFill>
                    <a:srgbClr val="000000"/>
                  </a:solidFill>
                </a:uFill>
                <a:latin typeface="Calibri"/>
                <a:cs typeface="Calibri"/>
              </a:rPr>
              <a:t>Hot Dog– Clear</a:t>
            </a:r>
            <a:endParaRPr sz="1350" dirty="0">
              <a:latin typeface="Calibri"/>
              <a:cs typeface="Calibri"/>
            </a:endParaRPr>
          </a:p>
          <a:p>
            <a:pPr marL="9525" marR="25718">
              <a:lnSpc>
                <a:spcPct val="100000"/>
              </a:lnSpc>
              <a:spcBef>
                <a:spcPts val="34"/>
              </a:spcBef>
            </a:pPr>
            <a:r>
              <a:rPr lang="en-US" sz="900" dirty="0">
                <a:solidFill>
                  <a:srgbClr val="FF0000"/>
                </a:solidFill>
                <a:latin typeface="Calibri"/>
                <a:cs typeface="Calibri"/>
              </a:rPr>
              <a:t>A</a:t>
            </a:r>
            <a:r>
              <a:rPr sz="750" dirty="0">
                <a:solidFill>
                  <a:srgbClr val="FF0000"/>
                </a:solidFill>
                <a:latin typeface="Calibri"/>
                <a:cs typeface="Calibri"/>
              </a:rPr>
              <a:t>1</a:t>
            </a:r>
            <a:r>
              <a:rPr lang="en-US" sz="750" dirty="0">
                <a:solidFill>
                  <a:srgbClr val="FF0000"/>
                </a:solidFill>
                <a:latin typeface="Calibri"/>
                <a:cs typeface="Calibri"/>
              </a:rPr>
              <a:t>, A2, A3</a:t>
            </a:r>
            <a:r>
              <a:rPr sz="750" spc="34" dirty="0">
                <a:solidFill>
                  <a:srgbClr val="FF0000"/>
                </a:solidFill>
                <a:latin typeface="Calibri"/>
                <a:cs typeface="Calibri"/>
              </a:rPr>
              <a:t> </a:t>
            </a:r>
            <a:r>
              <a:rPr lang="en-US" sz="900" dirty="0">
                <a:latin typeface="Calibri"/>
                <a:cs typeface="Calibri"/>
              </a:rPr>
              <a:t>–</a:t>
            </a:r>
            <a:r>
              <a:rPr sz="900" spc="-15" dirty="0">
                <a:latin typeface="Calibri"/>
                <a:cs typeface="Calibri"/>
              </a:rPr>
              <a:t> </a:t>
            </a:r>
            <a:r>
              <a:rPr lang="en-US" sz="900" dirty="0">
                <a:latin typeface="Calibri"/>
                <a:cs typeface="Calibri"/>
              </a:rPr>
              <a:t>Work to Give Space And provide Outlets in Alleys – Work Slow or Fast Break</a:t>
            </a:r>
            <a:endParaRPr sz="900" dirty="0">
              <a:latin typeface="Calibri"/>
              <a:cs typeface="Calibri"/>
            </a:endParaRPr>
          </a:p>
          <a:p>
            <a:pPr marL="9525">
              <a:lnSpc>
                <a:spcPct val="100000"/>
              </a:lnSpc>
            </a:pPr>
            <a:r>
              <a:rPr lang="en-US" sz="900" dirty="0">
                <a:solidFill>
                  <a:srgbClr val="FF0000"/>
                </a:solidFill>
                <a:latin typeface="Calibri"/>
                <a:cs typeface="Calibri"/>
              </a:rPr>
              <a:t>M1</a:t>
            </a:r>
            <a:r>
              <a:rPr sz="750" spc="41" dirty="0">
                <a:solidFill>
                  <a:srgbClr val="FF0000"/>
                </a:solidFill>
                <a:latin typeface="Calibri"/>
                <a:cs typeface="Calibri"/>
              </a:rPr>
              <a:t> </a:t>
            </a:r>
            <a:r>
              <a:rPr sz="900" dirty="0">
                <a:latin typeface="Calibri"/>
                <a:cs typeface="Calibri"/>
              </a:rPr>
              <a:t>– </a:t>
            </a:r>
            <a:r>
              <a:rPr lang="en-US" sz="900" dirty="0">
                <a:latin typeface="Calibri"/>
                <a:cs typeface="Calibri"/>
              </a:rPr>
              <a:t>Break Up To Frisco</a:t>
            </a:r>
            <a:endParaRPr sz="900" dirty="0">
              <a:latin typeface="Calibri"/>
              <a:cs typeface="Calibri"/>
            </a:endParaRPr>
          </a:p>
          <a:p>
            <a:pPr marL="9525">
              <a:lnSpc>
                <a:spcPct val="100000"/>
              </a:lnSpc>
              <a:spcBef>
                <a:spcPts val="4"/>
              </a:spcBef>
            </a:pPr>
            <a:r>
              <a:rPr sz="900" dirty="0">
                <a:solidFill>
                  <a:srgbClr val="FF0000"/>
                </a:solidFill>
                <a:latin typeface="Calibri"/>
                <a:cs typeface="Calibri"/>
              </a:rPr>
              <a:t>A</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lang="en-US" sz="900" spc="-8" dirty="0">
                <a:latin typeface="Calibri"/>
                <a:cs typeface="Calibri"/>
              </a:rPr>
              <a:t>Linger in the Middle and Work to Frisco Wing Line</a:t>
            </a:r>
            <a:endParaRPr sz="900" dirty="0">
              <a:latin typeface="Calibri"/>
              <a:cs typeface="Calibri"/>
            </a:endParaRPr>
          </a:p>
          <a:p>
            <a:pPr marL="9525" marR="3810">
              <a:lnSpc>
                <a:spcPct val="100000"/>
              </a:lnSpc>
            </a:pPr>
            <a:r>
              <a:rPr sz="900" dirty="0">
                <a:solidFill>
                  <a:srgbClr val="FF0000"/>
                </a:solidFill>
                <a:latin typeface="Calibri"/>
                <a:cs typeface="Calibri"/>
              </a:rPr>
              <a:t>M</a:t>
            </a:r>
            <a:r>
              <a:rPr lang="en-US" sz="750" dirty="0">
                <a:solidFill>
                  <a:srgbClr val="FF0000"/>
                </a:solidFill>
                <a:latin typeface="Calibri"/>
                <a:cs typeface="Calibri"/>
              </a:rPr>
              <a:t>3</a:t>
            </a:r>
            <a:r>
              <a:rPr sz="750" spc="23" dirty="0">
                <a:solidFill>
                  <a:srgbClr val="FF0000"/>
                </a:solidFill>
                <a:latin typeface="Calibri"/>
                <a:cs typeface="Calibri"/>
              </a:rPr>
              <a:t> </a:t>
            </a:r>
            <a:r>
              <a:rPr sz="900" dirty="0">
                <a:latin typeface="Calibri"/>
                <a:cs typeface="Calibri"/>
              </a:rPr>
              <a:t>–</a:t>
            </a:r>
            <a:r>
              <a:rPr lang="en-US" sz="900" dirty="0">
                <a:latin typeface="Calibri"/>
                <a:cs typeface="Calibri"/>
              </a:rPr>
              <a:t>Coming On for </a:t>
            </a:r>
            <a:r>
              <a:rPr lang="en-US" sz="900" dirty="0">
                <a:solidFill>
                  <a:srgbClr val="FF0000"/>
                </a:solidFill>
                <a:latin typeface="Calibri"/>
                <a:cs typeface="Calibri"/>
              </a:rPr>
              <a:t>D3</a:t>
            </a:r>
            <a:r>
              <a:rPr lang="en-US" sz="900" dirty="0">
                <a:latin typeface="Calibri"/>
                <a:cs typeface="Calibri"/>
              </a:rPr>
              <a:t> – Break to Middle of Field</a:t>
            </a:r>
            <a:endParaRPr sz="900" dirty="0">
              <a:latin typeface="Calibri"/>
              <a:cs typeface="Calibri"/>
            </a:endParaRPr>
          </a:p>
          <a:p>
            <a:pPr marL="9525">
              <a:lnSpc>
                <a:spcPct val="100000"/>
              </a:lnSpc>
            </a:pPr>
            <a:r>
              <a:rPr sz="900" dirty="0">
                <a:solidFill>
                  <a:srgbClr val="FF0000"/>
                </a:solidFill>
                <a:latin typeface="Calibri"/>
                <a:cs typeface="Calibri"/>
              </a:rPr>
              <a:t>M</a:t>
            </a:r>
            <a:r>
              <a:rPr lang="en-US" sz="750" dirty="0">
                <a:solidFill>
                  <a:srgbClr val="FF0000"/>
                </a:solidFill>
                <a:latin typeface="Calibri"/>
                <a:cs typeface="Calibri"/>
              </a:rPr>
              <a:t>4</a:t>
            </a:r>
            <a:r>
              <a:rPr sz="900" dirty="0">
                <a:latin typeface="Calibri"/>
                <a:cs typeface="Calibri"/>
              </a:rPr>
              <a:t>–</a:t>
            </a:r>
            <a:r>
              <a:rPr sz="900" spc="-8" dirty="0">
                <a:latin typeface="Calibri"/>
                <a:cs typeface="Calibri"/>
              </a:rPr>
              <a:t> </a:t>
            </a:r>
            <a:r>
              <a:rPr lang="en-US" sz="900" spc="-8" dirty="0">
                <a:latin typeface="Calibri"/>
                <a:cs typeface="Calibri"/>
              </a:rPr>
              <a:t>Coming on for LSM – Linger Box side onside!</a:t>
            </a:r>
            <a:endParaRPr sz="900" dirty="0">
              <a:latin typeface="Calibri"/>
              <a:cs typeface="Calibri"/>
            </a:endParaRPr>
          </a:p>
          <a:p>
            <a:pPr marL="9525" marR="21431">
              <a:lnSpc>
                <a:spcPct val="100000"/>
              </a:lnSpc>
            </a:pPr>
            <a:r>
              <a:rPr lang="en-US" sz="900" dirty="0">
                <a:solidFill>
                  <a:srgbClr val="FF0000"/>
                </a:solidFill>
                <a:latin typeface="Calibri"/>
                <a:cs typeface="Calibri"/>
              </a:rPr>
              <a:t>LSM</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lang="en-US" sz="900" dirty="0">
                <a:latin typeface="Calibri"/>
                <a:cs typeface="Calibri"/>
              </a:rPr>
              <a:t>Break Up the Field for Quick Hit – Then Work Off for </a:t>
            </a:r>
            <a:r>
              <a:rPr lang="en-US" sz="900" dirty="0">
                <a:solidFill>
                  <a:srgbClr val="FF0000"/>
                </a:solidFill>
                <a:latin typeface="Calibri"/>
                <a:cs typeface="Calibri"/>
              </a:rPr>
              <a:t>M4</a:t>
            </a:r>
            <a:endParaRPr lang="en-US" sz="900" spc="-4" dirty="0">
              <a:solidFill>
                <a:srgbClr val="FF0000"/>
              </a:solidFill>
              <a:latin typeface="Calibri"/>
              <a:cs typeface="Calibri"/>
            </a:endParaRPr>
          </a:p>
          <a:p>
            <a:pPr marL="9525" marR="21431">
              <a:lnSpc>
                <a:spcPct val="100000"/>
              </a:lnSpc>
            </a:pPr>
            <a:r>
              <a:rPr sz="900" dirty="0">
                <a:solidFill>
                  <a:srgbClr val="FF0000"/>
                </a:solidFill>
                <a:latin typeface="Calibri"/>
                <a:cs typeface="Calibri"/>
              </a:rPr>
              <a:t>D</a:t>
            </a:r>
            <a:r>
              <a:rPr lang="en-US" sz="750" dirty="0">
                <a:solidFill>
                  <a:srgbClr val="FF0000"/>
                </a:solidFill>
                <a:latin typeface="Calibri"/>
                <a:cs typeface="Calibri"/>
              </a:rPr>
              <a:t>1</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Get In The Alleys and Create Space</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203" dirty="0">
                <a:latin typeface="Calibri"/>
                <a:cs typeface="Calibri"/>
              </a:rPr>
              <a:t> </a:t>
            </a:r>
            <a:r>
              <a:rPr lang="en-US" sz="900" dirty="0">
                <a:latin typeface="Calibri"/>
                <a:cs typeface="Calibri"/>
              </a:rPr>
              <a:t>Get in the Alleys and Create Space</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3</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Break to Box and Sub off for </a:t>
            </a:r>
            <a:r>
              <a:rPr lang="en-US" sz="900" dirty="0">
                <a:solidFill>
                  <a:srgbClr val="FF0000"/>
                </a:solidFill>
                <a:latin typeface="Calibri"/>
                <a:cs typeface="Calibri"/>
              </a:rPr>
              <a:t>M3</a:t>
            </a:r>
          </a:p>
          <a:p>
            <a:pPr marL="9525">
              <a:lnSpc>
                <a:spcPct val="100000"/>
              </a:lnSpc>
            </a:pPr>
            <a:r>
              <a:rPr lang="en-US" sz="900" dirty="0">
                <a:solidFill>
                  <a:srgbClr val="FF0000"/>
                </a:solidFill>
                <a:latin typeface="Calibri"/>
                <a:cs typeface="Calibri"/>
              </a:rPr>
              <a:t>G</a:t>
            </a:r>
            <a:r>
              <a:rPr lang="en-US" sz="900" dirty="0">
                <a:latin typeface="Calibri"/>
                <a:cs typeface="Calibri"/>
              </a:rPr>
              <a:t> – Direct Traffic and Find Open Man – DON’T SHRINK THE FIELD</a:t>
            </a:r>
            <a:endParaRPr sz="900" dirty="0">
              <a:latin typeface="Calibri"/>
              <a:cs typeface="Calibri"/>
            </a:endParaRPr>
          </a:p>
        </p:txBody>
      </p:sp>
      <p:sp>
        <p:nvSpPr>
          <p:cNvPr id="13" name="object 13"/>
          <p:cNvSpPr txBox="1"/>
          <p:nvPr/>
        </p:nvSpPr>
        <p:spPr>
          <a:xfrm>
            <a:off x="2178367" y="3902965"/>
            <a:ext cx="117158" cy="332783"/>
          </a:xfrm>
          <a:prstGeom prst="rect">
            <a:avLst/>
          </a:prstGeom>
        </p:spPr>
        <p:txBody>
          <a:bodyPr vert="horz" wrap="square" lIns="0" tIns="9525" rIns="0" bIns="0" rtlCol="0">
            <a:spAutoFit/>
          </a:bodyPr>
          <a:lstStyle/>
          <a:p>
            <a:pPr marL="9525">
              <a:lnSpc>
                <a:spcPct val="100000"/>
              </a:lnSpc>
              <a:spcBef>
                <a:spcPts val="75"/>
              </a:spcBef>
            </a:pPr>
            <a:endParaRPr sz="750" dirty="0">
              <a:latin typeface="Calibri"/>
              <a:cs typeface="Calibri"/>
            </a:endParaRPr>
          </a:p>
          <a:p>
            <a:pPr marL="36195">
              <a:lnSpc>
                <a:spcPct val="100000"/>
              </a:lnSpc>
              <a:spcBef>
                <a:spcPts val="4"/>
              </a:spcBef>
            </a:pPr>
            <a:r>
              <a:rPr sz="1350" dirty="0">
                <a:latin typeface="Calibri"/>
                <a:cs typeface="Calibri"/>
              </a:rPr>
              <a:t>x</a:t>
            </a:r>
          </a:p>
        </p:txBody>
      </p:sp>
      <p:sp>
        <p:nvSpPr>
          <p:cNvPr id="14" name="object 14"/>
          <p:cNvSpPr txBox="1"/>
          <p:nvPr/>
        </p:nvSpPr>
        <p:spPr>
          <a:xfrm>
            <a:off x="3102340" y="4470939"/>
            <a:ext cx="251857"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lang="en-US" sz="750" b="1" spc="-19" dirty="0">
                <a:solidFill>
                  <a:srgbClr val="FF0000"/>
                </a:solidFill>
                <a:latin typeface="Calibri"/>
                <a:cs typeface="Calibri"/>
              </a:rPr>
              <a:t>2</a:t>
            </a:r>
            <a:endParaRPr sz="750" dirty="0">
              <a:latin typeface="Calibri"/>
              <a:cs typeface="Calibri"/>
            </a:endParaRPr>
          </a:p>
        </p:txBody>
      </p:sp>
      <p:sp>
        <p:nvSpPr>
          <p:cNvPr id="15" name="object 15"/>
          <p:cNvSpPr txBox="1"/>
          <p:nvPr/>
        </p:nvSpPr>
        <p:spPr>
          <a:xfrm>
            <a:off x="3137027" y="3982319"/>
            <a:ext cx="217170"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M</a:t>
            </a:r>
            <a:r>
              <a:rPr lang="en-US" sz="750" b="1" spc="-19" dirty="0">
                <a:solidFill>
                  <a:srgbClr val="FF0000"/>
                </a:solidFill>
                <a:latin typeface="Calibri"/>
                <a:cs typeface="Calibri"/>
              </a:rPr>
              <a:t>1</a:t>
            </a:r>
            <a:endParaRPr sz="750" dirty="0">
              <a:latin typeface="Calibri"/>
              <a:cs typeface="Calibri"/>
            </a:endParaRPr>
          </a:p>
        </p:txBody>
      </p:sp>
      <p:sp>
        <p:nvSpPr>
          <p:cNvPr id="17" name="object 17"/>
          <p:cNvSpPr txBox="1"/>
          <p:nvPr/>
        </p:nvSpPr>
        <p:spPr>
          <a:xfrm>
            <a:off x="3102341" y="5170461"/>
            <a:ext cx="175736"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D</a:t>
            </a:r>
            <a:r>
              <a:rPr lang="en-US" sz="750" b="1" spc="-19" dirty="0">
                <a:solidFill>
                  <a:srgbClr val="FF0000"/>
                </a:solidFill>
                <a:latin typeface="Calibri"/>
                <a:cs typeface="Calibri"/>
              </a:rPr>
              <a:t>2</a:t>
            </a:r>
            <a:endParaRPr sz="750" dirty="0">
              <a:latin typeface="Calibri"/>
              <a:cs typeface="Calibri"/>
            </a:endParaRPr>
          </a:p>
        </p:txBody>
      </p:sp>
      <p:sp>
        <p:nvSpPr>
          <p:cNvPr id="18" name="object 18"/>
          <p:cNvSpPr txBox="1"/>
          <p:nvPr/>
        </p:nvSpPr>
        <p:spPr>
          <a:xfrm>
            <a:off x="1175242" y="5134850"/>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lang="en-US" sz="750" b="1" spc="-19" dirty="0">
                <a:solidFill>
                  <a:srgbClr val="FF0000"/>
                </a:solidFill>
                <a:latin typeface="Calibri"/>
                <a:cs typeface="Calibri"/>
              </a:rPr>
              <a:t>1</a:t>
            </a:r>
            <a:endParaRPr sz="750" dirty="0">
              <a:latin typeface="Calibri"/>
              <a:cs typeface="Calibri"/>
            </a:endParaRPr>
          </a:p>
        </p:txBody>
      </p:sp>
      <p:grpSp>
        <p:nvGrpSpPr>
          <p:cNvPr id="19" name="object 19"/>
          <p:cNvGrpSpPr/>
          <p:nvPr/>
        </p:nvGrpSpPr>
        <p:grpSpPr>
          <a:xfrm>
            <a:off x="2404633" y="4879083"/>
            <a:ext cx="210311" cy="314801"/>
            <a:chOff x="1918716" y="2679192"/>
            <a:chExt cx="280415" cy="419734"/>
          </a:xfrm>
        </p:grpSpPr>
        <p:sp>
          <p:nvSpPr>
            <p:cNvPr id="20" name="object 20"/>
            <p:cNvSpPr/>
            <p:nvPr/>
          </p:nvSpPr>
          <p:spPr>
            <a:xfrm>
              <a:off x="1918716" y="2679192"/>
              <a:ext cx="1905" cy="419734"/>
            </a:xfrm>
            <a:custGeom>
              <a:avLst/>
              <a:gdLst/>
              <a:ahLst/>
              <a:cxnLst/>
              <a:rect l="l" t="t" r="r" b="b"/>
              <a:pathLst>
                <a:path w="1905" h="419735">
                  <a:moveTo>
                    <a:pt x="0" y="0"/>
                  </a:moveTo>
                  <a:lnTo>
                    <a:pt x="1523" y="419481"/>
                  </a:lnTo>
                </a:path>
              </a:pathLst>
            </a:custGeom>
            <a:ln w="6096">
              <a:solidFill>
                <a:srgbClr val="0D0D0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933956" y="2697480"/>
              <a:ext cx="265175" cy="164592"/>
            </a:xfrm>
            <a:prstGeom prst="rect">
              <a:avLst/>
            </a:prstGeom>
          </p:spPr>
        </p:pic>
      </p:grpSp>
      <p:sp>
        <p:nvSpPr>
          <p:cNvPr id="40" name="object 40"/>
          <p:cNvSpPr txBox="1"/>
          <p:nvPr/>
        </p:nvSpPr>
        <p:spPr>
          <a:xfrm>
            <a:off x="2971800" y="3017615"/>
            <a:ext cx="452914" cy="125034"/>
          </a:xfrm>
          <a:prstGeom prst="rect">
            <a:avLst/>
          </a:prstGeom>
        </p:spPr>
        <p:txBody>
          <a:bodyPr vert="horz" wrap="square" lIns="0" tIns="9525" rIns="0" bIns="0" rtlCol="0">
            <a:spAutoFit/>
          </a:bodyPr>
          <a:lstStyle/>
          <a:p>
            <a:pPr marL="228124">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3</a:t>
            </a:r>
            <a:endParaRPr sz="750" dirty="0">
              <a:latin typeface="Calibri"/>
              <a:cs typeface="Calibri"/>
            </a:endParaRPr>
          </a:p>
        </p:txBody>
      </p:sp>
      <p:sp>
        <p:nvSpPr>
          <p:cNvPr id="41" name="object 41"/>
          <p:cNvSpPr txBox="1"/>
          <p:nvPr/>
        </p:nvSpPr>
        <p:spPr>
          <a:xfrm>
            <a:off x="1025408" y="3002135"/>
            <a:ext cx="450533" cy="125034"/>
          </a:xfrm>
          <a:prstGeom prst="rect">
            <a:avLst/>
          </a:prstGeom>
        </p:spPr>
        <p:txBody>
          <a:bodyPr vert="horz" wrap="square" lIns="0" tIns="9525" rIns="0" bIns="0" rtlCol="0">
            <a:spAutoFit/>
          </a:bodyPr>
          <a:lstStyle/>
          <a:p>
            <a:pPr marL="199549">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1</a:t>
            </a:r>
            <a:endParaRPr sz="750" dirty="0">
              <a:latin typeface="Calibri"/>
              <a:cs typeface="Calibri"/>
            </a:endParaRPr>
          </a:p>
        </p:txBody>
      </p:sp>
      <p:sp>
        <p:nvSpPr>
          <p:cNvPr id="43" name="object 43"/>
          <p:cNvSpPr txBox="1"/>
          <p:nvPr/>
        </p:nvSpPr>
        <p:spPr>
          <a:xfrm>
            <a:off x="1989446" y="4069355"/>
            <a:ext cx="217170" cy="125034"/>
          </a:xfrm>
          <a:prstGeom prst="rect">
            <a:avLst/>
          </a:prstGeom>
        </p:spPr>
        <p:txBody>
          <a:bodyPr vert="horz" wrap="square" lIns="0" tIns="9525" rIns="0" bIns="0" rtlCol="0">
            <a:spAutoFit/>
          </a:bodyPr>
          <a:lstStyle/>
          <a:p>
            <a:pPr marL="9525">
              <a:lnSpc>
                <a:spcPct val="100000"/>
              </a:lnSpc>
              <a:spcBef>
                <a:spcPts val="75"/>
              </a:spcBef>
            </a:pPr>
            <a:r>
              <a:rPr lang="en-US" sz="750" b="1" spc="-19" dirty="0">
                <a:solidFill>
                  <a:srgbClr val="FF0000"/>
                </a:solidFill>
                <a:latin typeface="Calibri"/>
                <a:cs typeface="Calibri"/>
              </a:rPr>
              <a:t>LSM</a:t>
            </a:r>
            <a:r>
              <a:rPr lang="en-US" sz="600" b="1" spc="-19" dirty="0">
                <a:solidFill>
                  <a:srgbClr val="FF0000"/>
                </a:solidFill>
                <a:latin typeface="Calibri"/>
                <a:cs typeface="Calibri"/>
              </a:rPr>
              <a:t>4</a:t>
            </a:r>
            <a:endParaRPr sz="750" dirty="0">
              <a:latin typeface="Calibri"/>
              <a:cs typeface="Calibri"/>
            </a:endParaRPr>
          </a:p>
        </p:txBody>
      </p:sp>
      <p:sp>
        <p:nvSpPr>
          <p:cNvPr id="45" name="object 45"/>
          <p:cNvSpPr txBox="1"/>
          <p:nvPr/>
        </p:nvSpPr>
        <p:spPr>
          <a:xfrm>
            <a:off x="1236346" y="4276020"/>
            <a:ext cx="225815" cy="171201"/>
          </a:xfrm>
          <a:prstGeom prst="rect">
            <a:avLst/>
          </a:prstGeom>
        </p:spPr>
        <p:txBody>
          <a:bodyPr vert="horz" wrap="square" lIns="0" tIns="9525" rIns="0" bIns="0" rtlCol="0">
            <a:spAutoFit/>
          </a:bodyPr>
          <a:lstStyle/>
          <a:p>
            <a:pPr marL="9525">
              <a:lnSpc>
                <a:spcPct val="100000"/>
              </a:lnSpc>
              <a:spcBef>
                <a:spcPts val="75"/>
              </a:spcBef>
            </a:pPr>
            <a:r>
              <a:rPr lang="en-US" sz="1050" b="1" spc="-19" dirty="0">
                <a:solidFill>
                  <a:srgbClr val="FF0000"/>
                </a:solidFill>
                <a:latin typeface="Calibri"/>
                <a:cs typeface="Calibri"/>
              </a:rPr>
              <a:t>D3</a:t>
            </a:r>
            <a:endParaRPr sz="1050" dirty="0">
              <a:latin typeface="Calibri"/>
              <a:cs typeface="Calibri"/>
            </a:endParaRPr>
          </a:p>
        </p:txBody>
      </p:sp>
      <p:sp>
        <p:nvSpPr>
          <p:cNvPr id="56" name="object 56"/>
          <p:cNvSpPr txBox="1"/>
          <p:nvPr/>
        </p:nvSpPr>
        <p:spPr>
          <a:xfrm>
            <a:off x="2168676" y="3241451"/>
            <a:ext cx="140507" cy="540533"/>
          </a:xfrm>
          <a:prstGeom prst="rect">
            <a:avLst/>
          </a:prstGeom>
        </p:spPr>
        <p:txBody>
          <a:bodyPr vert="horz" wrap="square" lIns="0" tIns="9525" rIns="0" bIns="0" rtlCol="0">
            <a:spAutoFit/>
          </a:bodyPr>
          <a:lstStyle/>
          <a:p>
            <a:pPr>
              <a:lnSpc>
                <a:spcPct val="100000"/>
              </a:lnSpc>
              <a:spcBef>
                <a:spcPts val="75"/>
              </a:spcBef>
            </a:pPr>
            <a:r>
              <a:rPr sz="1350" b="1" dirty="0">
                <a:solidFill>
                  <a:srgbClr val="538235"/>
                </a:solidFill>
                <a:latin typeface="Calibri"/>
                <a:cs typeface="Calibri"/>
              </a:rPr>
              <a:t>G</a:t>
            </a:r>
            <a:r>
              <a:rPr lang="en-US" sz="1350" b="1" spc="-19" dirty="0">
                <a:solidFill>
                  <a:srgbClr val="FF0000"/>
                </a:solidFill>
                <a:latin typeface="Calibri"/>
                <a:cs typeface="Calibri"/>
              </a:rPr>
              <a:t>A</a:t>
            </a:r>
            <a:r>
              <a:rPr lang="en-US" sz="750" b="1" spc="-19" dirty="0">
                <a:solidFill>
                  <a:srgbClr val="FF0000"/>
                </a:solidFill>
                <a:latin typeface="Calibri"/>
                <a:cs typeface="Calibri"/>
              </a:rPr>
              <a:t>2</a:t>
            </a:r>
            <a:endParaRPr sz="1350" dirty="0">
              <a:latin typeface="Calibri"/>
              <a:cs typeface="Calibri"/>
            </a:endParaRPr>
          </a:p>
        </p:txBody>
      </p:sp>
      <p:pic>
        <p:nvPicPr>
          <p:cNvPr id="69" name="Picture 68" descr="A blue letter t with white text&#10;&#10;Description automatically generated">
            <a:extLst>
              <a:ext uri="{FF2B5EF4-FFF2-40B4-BE49-F238E27FC236}">
                <a16:creationId xmlns:a16="http://schemas.microsoft.com/office/drawing/2014/main" id="{74F8CF53-6B98-38E1-9B9C-27B813D6C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506" y="4985003"/>
            <a:ext cx="770288" cy="770288"/>
          </a:xfrm>
          <a:prstGeom prst="rect">
            <a:avLst/>
          </a:prstGeom>
        </p:spPr>
      </p:pic>
      <p:cxnSp>
        <p:nvCxnSpPr>
          <p:cNvPr id="16" name="Straight Arrow Connector 15">
            <a:extLst>
              <a:ext uri="{FF2B5EF4-FFF2-40B4-BE49-F238E27FC236}">
                <a16:creationId xmlns:a16="http://schemas.microsoft.com/office/drawing/2014/main" id="{C7FA86F5-D879-A367-523C-20C0AE1D8E5F}"/>
              </a:ext>
            </a:extLst>
          </p:cNvPr>
          <p:cNvCxnSpPr/>
          <p:nvPr/>
        </p:nvCxnSpPr>
        <p:spPr>
          <a:xfrm flipV="1">
            <a:off x="2190273" y="4235748"/>
            <a:ext cx="0" cy="347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D2721A-2AD2-E792-270B-7701D8F7502E}"/>
              </a:ext>
            </a:extLst>
          </p:cNvPr>
          <p:cNvCxnSpPr/>
          <p:nvPr/>
        </p:nvCxnSpPr>
        <p:spPr>
          <a:xfrm flipH="1">
            <a:off x="1175241" y="4131872"/>
            <a:ext cx="653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B3DC85A-86F6-26E5-45BA-0F96B5F5456F}"/>
              </a:ext>
            </a:extLst>
          </p:cNvPr>
          <p:cNvSpPr txBox="1"/>
          <p:nvPr/>
        </p:nvSpPr>
        <p:spPr>
          <a:xfrm>
            <a:off x="704817" y="4051082"/>
            <a:ext cx="317281" cy="207749"/>
          </a:xfrm>
          <a:prstGeom prst="rect">
            <a:avLst/>
          </a:prstGeom>
          <a:noFill/>
        </p:spPr>
        <p:txBody>
          <a:bodyPr wrap="square" rtlCol="0">
            <a:spAutoFit/>
          </a:bodyPr>
          <a:lstStyle/>
          <a:p>
            <a:r>
              <a:rPr lang="en-US" sz="750" b="1" dirty="0">
                <a:solidFill>
                  <a:srgbClr val="FF0000"/>
                </a:solidFill>
              </a:rPr>
              <a:t>M4</a:t>
            </a:r>
          </a:p>
        </p:txBody>
      </p:sp>
      <p:sp>
        <p:nvSpPr>
          <p:cNvPr id="29" name="TextBox 28">
            <a:extLst>
              <a:ext uri="{FF2B5EF4-FFF2-40B4-BE49-F238E27FC236}">
                <a16:creationId xmlns:a16="http://schemas.microsoft.com/office/drawing/2014/main" id="{08FEA2CC-5AC1-DA6C-CDA3-91DEF86DAD7B}"/>
              </a:ext>
            </a:extLst>
          </p:cNvPr>
          <p:cNvSpPr txBox="1"/>
          <p:nvPr/>
        </p:nvSpPr>
        <p:spPr>
          <a:xfrm>
            <a:off x="2140595" y="5074702"/>
            <a:ext cx="290881" cy="253916"/>
          </a:xfrm>
          <a:prstGeom prst="rect">
            <a:avLst/>
          </a:prstGeom>
          <a:noFill/>
        </p:spPr>
        <p:txBody>
          <a:bodyPr wrap="square" rtlCol="0">
            <a:spAutoFit/>
          </a:bodyPr>
          <a:lstStyle/>
          <a:p>
            <a:r>
              <a:rPr lang="en-US" sz="1050" b="1" dirty="0">
                <a:solidFill>
                  <a:srgbClr val="FF0000"/>
                </a:solidFill>
              </a:rPr>
              <a:t>G</a:t>
            </a:r>
          </a:p>
        </p:txBody>
      </p:sp>
      <p:cxnSp>
        <p:nvCxnSpPr>
          <p:cNvPr id="31" name="Straight Arrow Connector 30">
            <a:extLst>
              <a:ext uri="{FF2B5EF4-FFF2-40B4-BE49-F238E27FC236}">
                <a16:creationId xmlns:a16="http://schemas.microsoft.com/office/drawing/2014/main" id="{4CDEACF5-9AB3-0663-E486-C79DACB1FD58}"/>
              </a:ext>
            </a:extLst>
          </p:cNvPr>
          <p:cNvCxnSpPr>
            <a:stCxn id="28" idx="2"/>
          </p:cNvCxnSpPr>
          <p:nvPr/>
        </p:nvCxnSpPr>
        <p:spPr>
          <a:xfrm>
            <a:off x="647594" y="4051374"/>
            <a:ext cx="703384" cy="531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DF2F868-9F03-65B1-4F97-2E6A331D96FD}"/>
              </a:ext>
            </a:extLst>
          </p:cNvPr>
          <p:cNvSpPr txBox="1"/>
          <p:nvPr/>
        </p:nvSpPr>
        <p:spPr>
          <a:xfrm>
            <a:off x="724760" y="4401140"/>
            <a:ext cx="288177" cy="334835"/>
          </a:xfrm>
          <a:prstGeom prst="rect">
            <a:avLst/>
          </a:prstGeom>
          <a:noFill/>
        </p:spPr>
        <p:txBody>
          <a:bodyPr wrap="square" rtlCol="0">
            <a:spAutoFit/>
          </a:bodyPr>
          <a:lstStyle/>
          <a:p>
            <a:r>
              <a:rPr lang="en-US" sz="788" b="1" dirty="0">
                <a:solidFill>
                  <a:srgbClr val="FF0000"/>
                </a:solidFill>
              </a:rPr>
              <a:t>M3</a:t>
            </a:r>
          </a:p>
        </p:txBody>
      </p:sp>
      <p:cxnSp>
        <p:nvCxnSpPr>
          <p:cNvPr id="34" name="Straight Arrow Connector 33">
            <a:extLst>
              <a:ext uri="{FF2B5EF4-FFF2-40B4-BE49-F238E27FC236}">
                <a16:creationId xmlns:a16="http://schemas.microsoft.com/office/drawing/2014/main" id="{235C61A0-2273-1FBF-114D-F35D188D912C}"/>
              </a:ext>
            </a:extLst>
          </p:cNvPr>
          <p:cNvCxnSpPr>
            <a:stCxn id="45" idx="1"/>
          </p:cNvCxnSpPr>
          <p:nvPr/>
        </p:nvCxnSpPr>
        <p:spPr>
          <a:xfrm flipH="1">
            <a:off x="905311" y="4361621"/>
            <a:ext cx="331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752E5A-074E-982C-3319-4E96A267A181}"/>
              </a:ext>
            </a:extLst>
          </p:cNvPr>
          <p:cNvCxnSpPr/>
          <p:nvPr/>
        </p:nvCxnSpPr>
        <p:spPr>
          <a:xfrm>
            <a:off x="905311" y="4496359"/>
            <a:ext cx="866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97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715" y="962215"/>
            <a:ext cx="889635" cy="517449"/>
          </a:xfrm>
          <a:prstGeom prst="rect">
            <a:avLst/>
          </a:prstGeom>
        </p:spPr>
        <p:txBody>
          <a:bodyPr vert="horz" wrap="square" lIns="0" tIns="9525" rIns="0" bIns="0" rtlCol="0">
            <a:spAutoFit/>
          </a:bodyPr>
          <a:lstStyle/>
          <a:p>
            <a:pPr marL="9525">
              <a:lnSpc>
                <a:spcPct val="100000"/>
              </a:lnSpc>
              <a:spcBef>
                <a:spcPts val="75"/>
              </a:spcBef>
            </a:pPr>
            <a:r>
              <a:rPr lang="en-US" spc="-15" dirty="0"/>
              <a:t>Clear</a:t>
            </a:r>
            <a:endParaRPr spc="-15" dirty="0"/>
          </a:p>
        </p:txBody>
      </p:sp>
      <p:grpSp>
        <p:nvGrpSpPr>
          <p:cNvPr id="4" name="object 4"/>
          <p:cNvGrpSpPr/>
          <p:nvPr/>
        </p:nvGrpSpPr>
        <p:grpSpPr>
          <a:xfrm>
            <a:off x="1037892" y="2893208"/>
            <a:ext cx="2396204" cy="2859976"/>
            <a:chOff x="1371346" y="2532633"/>
            <a:chExt cx="3207385" cy="3959860"/>
          </a:xfrm>
        </p:grpSpPr>
        <p:sp>
          <p:nvSpPr>
            <p:cNvPr id="5" name="object 5"/>
            <p:cNvSpPr/>
            <p:nvPr/>
          </p:nvSpPr>
          <p:spPr>
            <a:xfrm>
              <a:off x="1377696" y="2538983"/>
              <a:ext cx="3194685" cy="3947160"/>
            </a:xfrm>
            <a:custGeom>
              <a:avLst/>
              <a:gdLst/>
              <a:ahLst/>
              <a:cxnLst/>
              <a:rect l="l" t="t" r="r" b="b"/>
              <a:pathLst>
                <a:path w="3194685" h="3947160">
                  <a:moveTo>
                    <a:pt x="0" y="3947160"/>
                  </a:moveTo>
                  <a:lnTo>
                    <a:pt x="3194304" y="3947160"/>
                  </a:lnTo>
                  <a:lnTo>
                    <a:pt x="3194304" y="0"/>
                  </a:lnTo>
                  <a:lnTo>
                    <a:pt x="0" y="0"/>
                  </a:lnTo>
                  <a:lnTo>
                    <a:pt x="0" y="3947160"/>
                  </a:lnTo>
                  <a:close/>
                </a:path>
                <a:path w="3194685" h="3947160">
                  <a:moveTo>
                    <a:pt x="612647" y="1280160"/>
                  </a:moveTo>
                  <a:lnTo>
                    <a:pt x="2581655" y="1280160"/>
                  </a:lnTo>
                  <a:lnTo>
                    <a:pt x="2581655" y="0"/>
                  </a:lnTo>
                  <a:lnTo>
                    <a:pt x="612647" y="0"/>
                  </a:lnTo>
                  <a:lnTo>
                    <a:pt x="612647" y="1280160"/>
                  </a:lnTo>
                  <a:close/>
                </a:path>
                <a:path w="3194685" h="3947160">
                  <a:moveTo>
                    <a:pt x="612647" y="3947160"/>
                  </a:moveTo>
                  <a:lnTo>
                    <a:pt x="2581655" y="3947160"/>
                  </a:lnTo>
                  <a:lnTo>
                    <a:pt x="2581655" y="2656332"/>
                  </a:lnTo>
                  <a:lnTo>
                    <a:pt x="612647" y="2656332"/>
                  </a:lnTo>
                  <a:lnTo>
                    <a:pt x="612647" y="3947160"/>
                  </a:lnTo>
                  <a:close/>
                </a:path>
              </a:pathLst>
            </a:custGeom>
            <a:ln w="12192">
              <a:solidFill>
                <a:srgbClr val="000000"/>
              </a:solidFill>
            </a:ln>
          </p:spPr>
          <p:txBody>
            <a:bodyPr wrap="square" lIns="0" tIns="0" rIns="0" bIns="0" rtlCol="0"/>
            <a:lstStyle/>
            <a:p>
              <a:endParaRPr/>
            </a:p>
          </p:txBody>
        </p:sp>
        <p:sp>
          <p:nvSpPr>
            <p:cNvPr id="6" name="object 6"/>
            <p:cNvSpPr/>
            <p:nvPr/>
          </p:nvSpPr>
          <p:spPr>
            <a:xfrm>
              <a:off x="1377696" y="3819144"/>
              <a:ext cx="3195320" cy="1376680"/>
            </a:xfrm>
            <a:custGeom>
              <a:avLst/>
              <a:gdLst/>
              <a:ahLst/>
              <a:cxnLst/>
              <a:rect l="l" t="t" r="r" b="b"/>
              <a:pathLst>
                <a:path w="3195320" h="1376679">
                  <a:moveTo>
                    <a:pt x="0" y="693419"/>
                  </a:moveTo>
                  <a:lnTo>
                    <a:pt x="3195066" y="693419"/>
                  </a:lnTo>
                </a:path>
                <a:path w="3195320" h="1376679">
                  <a:moveTo>
                    <a:pt x="612647" y="355091"/>
                  </a:moveTo>
                  <a:lnTo>
                    <a:pt x="612647" y="1032763"/>
                  </a:lnTo>
                </a:path>
                <a:path w="3195320" h="1376679">
                  <a:moveTo>
                    <a:pt x="2572512" y="355091"/>
                  </a:moveTo>
                  <a:lnTo>
                    <a:pt x="2572512" y="1032763"/>
                  </a:lnTo>
                </a:path>
                <a:path w="3195320" h="1376679">
                  <a:moveTo>
                    <a:pt x="613155" y="0"/>
                  </a:moveTo>
                  <a:lnTo>
                    <a:pt x="0" y="0"/>
                  </a:lnTo>
                </a:path>
                <a:path w="3195320" h="1376679">
                  <a:moveTo>
                    <a:pt x="3185667" y="1376171"/>
                  </a:moveTo>
                  <a:lnTo>
                    <a:pt x="2572512" y="1376171"/>
                  </a:lnTo>
                </a:path>
                <a:path w="3195320" h="1376679">
                  <a:moveTo>
                    <a:pt x="3185667" y="0"/>
                  </a:moveTo>
                  <a:lnTo>
                    <a:pt x="2572512" y="0"/>
                  </a:lnTo>
                </a:path>
                <a:path w="3195320" h="1376679">
                  <a:moveTo>
                    <a:pt x="613155" y="1376171"/>
                  </a:moveTo>
                  <a:lnTo>
                    <a:pt x="0" y="1376171"/>
                  </a:lnTo>
                </a:path>
              </a:pathLst>
            </a:custGeom>
            <a:ln w="6096">
              <a:solidFill>
                <a:srgbClr val="000000"/>
              </a:solidFill>
            </a:ln>
          </p:spPr>
          <p:txBody>
            <a:bodyPr wrap="square" lIns="0" tIns="0" rIns="0" bIns="0" rtlCol="0"/>
            <a:lstStyle/>
            <a:p>
              <a:endParaRPr/>
            </a:p>
          </p:txBody>
        </p:sp>
        <p:sp>
          <p:nvSpPr>
            <p:cNvPr id="7" name="object 7"/>
            <p:cNvSpPr/>
            <p:nvPr/>
          </p:nvSpPr>
          <p:spPr>
            <a:xfrm>
              <a:off x="2823972" y="2855975"/>
              <a:ext cx="302260" cy="3240405"/>
            </a:xfrm>
            <a:custGeom>
              <a:avLst/>
              <a:gdLst/>
              <a:ahLst/>
              <a:cxnLst/>
              <a:rect l="l" t="t" r="r" b="b"/>
              <a:pathLst>
                <a:path w="302260" h="3240404">
                  <a:moveTo>
                    <a:pt x="0" y="161544"/>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4"/>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4"/>
                  </a:lnTo>
                  <a:close/>
                </a:path>
                <a:path w="302260" h="3240404">
                  <a:moveTo>
                    <a:pt x="0" y="3078480"/>
                  </a:moveTo>
                  <a:lnTo>
                    <a:pt x="7693" y="3027419"/>
                  </a:lnTo>
                  <a:lnTo>
                    <a:pt x="29114" y="2983074"/>
                  </a:lnTo>
                  <a:lnTo>
                    <a:pt x="61776" y="2948104"/>
                  </a:lnTo>
                  <a:lnTo>
                    <a:pt x="103193" y="2925171"/>
                  </a:lnTo>
                  <a:lnTo>
                    <a:pt x="150875" y="2916936"/>
                  </a:lnTo>
                  <a:lnTo>
                    <a:pt x="198558" y="2925171"/>
                  </a:lnTo>
                  <a:lnTo>
                    <a:pt x="239975" y="2948104"/>
                  </a:lnTo>
                  <a:lnTo>
                    <a:pt x="272637" y="2983074"/>
                  </a:lnTo>
                  <a:lnTo>
                    <a:pt x="294058" y="3027419"/>
                  </a:lnTo>
                  <a:lnTo>
                    <a:pt x="301751" y="3078480"/>
                  </a:lnTo>
                  <a:lnTo>
                    <a:pt x="294058" y="3129540"/>
                  </a:lnTo>
                  <a:lnTo>
                    <a:pt x="272637" y="3173885"/>
                  </a:lnTo>
                  <a:lnTo>
                    <a:pt x="239975" y="3208855"/>
                  </a:lnTo>
                  <a:lnTo>
                    <a:pt x="198558" y="3231788"/>
                  </a:lnTo>
                  <a:lnTo>
                    <a:pt x="150875" y="3240024"/>
                  </a:lnTo>
                  <a:lnTo>
                    <a:pt x="103193" y="3231788"/>
                  </a:lnTo>
                  <a:lnTo>
                    <a:pt x="61776" y="3208855"/>
                  </a:lnTo>
                  <a:lnTo>
                    <a:pt x="29114" y="3173885"/>
                  </a:lnTo>
                  <a:lnTo>
                    <a:pt x="7693" y="3129540"/>
                  </a:lnTo>
                  <a:lnTo>
                    <a:pt x="0" y="3078480"/>
                  </a:lnTo>
                  <a:close/>
                </a:path>
              </a:pathLst>
            </a:custGeom>
            <a:ln w="12192">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2894076" y="2898647"/>
              <a:ext cx="160019" cy="152400"/>
            </a:xfrm>
            <a:prstGeom prst="rect">
              <a:avLst/>
            </a:prstGeom>
          </p:spPr>
        </p:pic>
        <p:pic>
          <p:nvPicPr>
            <p:cNvPr id="9" name="object 9"/>
            <p:cNvPicPr/>
            <p:nvPr/>
          </p:nvPicPr>
          <p:blipFill>
            <a:blip r:embed="rId3" cstate="print"/>
            <a:stretch>
              <a:fillRect/>
            </a:stretch>
          </p:blipFill>
          <p:spPr>
            <a:xfrm>
              <a:off x="2884932" y="5878068"/>
              <a:ext cx="179831" cy="143256"/>
            </a:xfrm>
            <a:prstGeom prst="rect">
              <a:avLst/>
            </a:prstGeom>
          </p:spPr>
        </p:pic>
      </p:grpSp>
      <p:sp>
        <p:nvSpPr>
          <p:cNvPr id="10" name="object 10"/>
          <p:cNvSpPr txBox="1"/>
          <p:nvPr/>
        </p:nvSpPr>
        <p:spPr>
          <a:xfrm>
            <a:off x="671932" y="875348"/>
            <a:ext cx="3088481" cy="1810111"/>
          </a:xfrm>
          <a:prstGeom prst="rect">
            <a:avLst/>
          </a:prstGeom>
        </p:spPr>
        <p:txBody>
          <a:bodyPr vert="horz" wrap="square" lIns="0" tIns="9525" rIns="0" bIns="0" rtlCol="0">
            <a:spAutoFit/>
          </a:bodyPr>
          <a:lstStyle/>
          <a:p>
            <a:pPr marL="27146" algn="ctr">
              <a:lnSpc>
                <a:spcPct val="100000"/>
              </a:lnSpc>
              <a:spcBef>
                <a:spcPts val="75"/>
              </a:spcBef>
            </a:pPr>
            <a:r>
              <a:rPr lang="en-US" u="sng" spc="-15" dirty="0">
                <a:uFill>
                  <a:solidFill>
                    <a:srgbClr val="000000"/>
                  </a:solidFill>
                </a:uFill>
                <a:latin typeface="Calibri"/>
                <a:cs typeface="Calibri"/>
              </a:rPr>
              <a:t>Diamond– Clear</a:t>
            </a:r>
            <a:endParaRPr sz="1350" dirty="0">
              <a:latin typeface="Calibri"/>
              <a:cs typeface="Calibri"/>
            </a:endParaRPr>
          </a:p>
          <a:p>
            <a:pPr marL="9525" marR="25718">
              <a:lnSpc>
                <a:spcPct val="100000"/>
              </a:lnSpc>
              <a:spcBef>
                <a:spcPts val="34"/>
              </a:spcBef>
            </a:pPr>
            <a:r>
              <a:rPr lang="en-US" sz="900" dirty="0">
                <a:solidFill>
                  <a:srgbClr val="FF0000"/>
                </a:solidFill>
                <a:latin typeface="Calibri"/>
                <a:cs typeface="Calibri"/>
              </a:rPr>
              <a:t>A</a:t>
            </a:r>
            <a:r>
              <a:rPr sz="750" dirty="0">
                <a:solidFill>
                  <a:srgbClr val="FF0000"/>
                </a:solidFill>
                <a:latin typeface="Calibri"/>
                <a:cs typeface="Calibri"/>
              </a:rPr>
              <a:t>1</a:t>
            </a:r>
            <a:r>
              <a:rPr lang="en-US" sz="750" dirty="0">
                <a:solidFill>
                  <a:srgbClr val="FF0000"/>
                </a:solidFill>
                <a:latin typeface="Calibri"/>
                <a:cs typeface="Calibri"/>
              </a:rPr>
              <a:t>, A2, A3</a:t>
            </a:r>
            <a:r>
              <a:rPr sz="750" spc="34" dirty="0">
                <a:solidFill>
                  <a:srgbClr val="FF0000"/>
                </a:solidFill>
                <a:latin typeface="Calibri"/>
                <a:cs typeface="Calibri"/>
              </a:rPr>
              <a:t> </a:t>
            </a:r>
            <a:r>
              <a:rPr lang="en-US" sz="900" dirty="0">
                <a:latin typeface="Calibri"/>
                <a:cs typeface="Calibri"/>
              </a:rPr>
              <a:t>–</a:t>
            </a:r>
            <a:r>
              <a:rPr sz="900" spc="-15" dirty="0">
                <a:latin typeface="Calibri"/>
                <a:cs typeface="Calibri"/>
              </a:rPr>
              <a:t> </a:t>
            </a:r>
            <a:r>
              <a:rPr lang="en-US" sz="900" dirty="0">
                <a:latin typeface="Calibri"/>
                <a:cs typeface="Calibri"/>
              </a:rPr>
              <a:t>Work to Give Space And provide Outlets in Alleys – Work Slow or Fast Break</a:t>
            </a:r>
            <a:endParaRPr sz="900" dirty="0">
              <a:latin typeface="Calibri"/>
              <a:cs typeface="Calibri"/>
            </a:endParaRPr>
          </a:p>
          <a:p>
            <a:pPr marL="9525">
              <a:lnSpc>
                <a:spcPct val="100000"/>
              </a:lnSpc>
            </a:pPr>
            <a:r>
              <a:rPr lang="en-US" sz="900" dirty="0">
                <a:solidFill>
                  <a:srgbClr val="FF0000"/>
                </a:solidFill>
                <a:latin typeface="Calibri"/>
                <a:cs typeface="Calibri"/>
              </a:rPr>
              <a:t>M1</a:t>
            </a:r>
            <a:r>
              <a:rPr sz="750" spc="41" dirty="0">
                <a:solidFill>
                  <a:srgbClr val="FF0000"/>
                </a:solidFill>
                <a:latin typeface="Calibri"/>
                <a:cs typeface="Calibri"/>
              </a:rPr>
              <a:t> </a:t>
            </a:r>
            <a:r>
              <a:rPr sz="900" dirty="0">
                <a:latin typeface="Calibri"/>
                <a:cs typeface="Calibri"/>
              </a:rPr>
              <a:t>– </a:t>
            </a:r>
            <a:r>
              <a:rPr lang="en-US" sz="900" dirty="0">
                <a:latin typeface="Calibri"/>
                <a:cs typeface="Calibri"/>
              </a:rPr>
              <a:t>Shark to Ball</a:t>
            </a:r>
            <a:endParaRPr sz="900" dirty="0">
              <a:latin typeface="Calibri"/>
              <a:cs typeface="Calibri"/>
            </a:endParaRPr>
          </a:p>
          <a:p>
            <a:pPr marL="9525">
              <a:lnSpc>
                <a:spcPct val="100000"/>
              </a:lnSpc>
              <a:spcBef>
                <a:spcPts val="4"/>
              </a:spcBef>
            </a:pPr>
            <a:r>
              <a:rPr lang="en-US" sz="900" dirty="0">
                <a:solidFill>
                  <a:srgbClr val="FF0000"/>
                </a:solidFill>
                <a:latin typeface="Calibri"/>
                <a:cs typeface="Calibri"/>
              </a:rPr>
              <a:t>M</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lang="en-US" sz="900" spc="-8" dirty="0">
                <a:latin typeface="Calibri"/>
                <a:cs typeface="Calibri"/>
              </a:rPr>
              <a:t>Break Up Field Behind Shark</a:t>
            </a:r>
            <a:endParaRPr sz="900" dirty="0">
              <a:latin typeface="Calibri"/>
              <a:cs typeface="Calibri"/>
            </a:endParaRPr>
          </a:p>
          <a:p>
            <a:pPr marL="9525" marR="3810">
              <a:lnSpc>
                <a:spcPct val="100000"/>
              </a:lnSpc>
            </a:pPr>
            <a:r>
              <a:rPr sz="900" dirty="0">
                <a:solidFill>
                  <a:srgbClr val="FF0000"/>
                </a:solidFill>
                <a:latin typeface="Calibri"/>
                <a:cs typeface="Calibri"/>
              </a:rPr>
              <a:t>M</a:t>
            </a:r>
            <a:r>
              <a:rPr lang="en-US" sz="750" dirty="0">
                <a:solidFill>
                  <a:srgbClr val="FF0000"/>
                </a:solidFill>
                <a:latin typeface="Calibri"/>
                <a:cs typeface="Calibri"/>
              </a:rPr>
              <a:t>3</a:t>
            </a:r>
            <a:r>
              <a:rPr sz="750" spc="23" dirty="0">
                <a:solidFill>
                  <a:srgbClr val="FF0000"/>
                </a:solidFill>
                <a:latin typeface="Calibri"/>
                <a:cs typeface="Calibri"/>
              </a:rPr>
              <a:t> </a:t>
            </a:r>
            <a:r>
              <a:rPr sz="900" dirty="0">
                <a:latin typeface="Calibri"/>
                <a:cs typeface="Calibri"/>
              </a:rPr>
              <a:t>–</a:t>
            </a:r>
            <a:r>
              <a:rPr lang="en-US" sz="900" dirty="0">
                <a:latin typeface="Calibri"/>
                <a:cs typeface="Calibri"/>
              </a:rPr>
              <a:t>Coming On for </a:t>
            </a:r>
            <a:r>
              <a:rPr lang="en-US" sz="900" dirty="0">
                <a:solidFill>
                  <a:srgbClr val="FF0000"/>
                </a:solidFill>
                <a:latin typeface="Calibri"/>
                <a:cs typeface="Calibri"/>
              </a:rPr>
              <a:t>D3</a:t>
            </a:r>
            <a:r>
              <a:rPr lang="en-US" sz="900" dirty="0">
                <a:latin typeface="Calibri"/>
                <a:cs typeface="Calibri"/>
              </a:rPr>
              <a:t> – Break to Middle of Field</a:t>
            </a:r>
            <a:endParaRPr sz="900" dirty="0">
              <a:latin typeface="Calibri"/>
              <a:cs typeface="Calibri"/>
            </a:endParaRPr>
          </a:p>
          <a:p>
            <a:pPr marL="9525">
              <a:lnSpc>
                <a:spcPct val="100000"/>
              </a:lnSpc>
            </a:pPr>
            <a:r>
              <a:rPr sz="900" dirty="0">
                <a:solidFill>
                  <a:srgbClr val="FF0000"/>
                </a:solidFill>
                <a:latin typeface="Calibri"/>
                <a:cs typeface="Calibri"/>
              </a:rPr>
              <a:t>M</a:t>
            </a:r>
            <a:r>
              <a:rPr lang="en-US" sz="750" dirty="0">
                <a:solidFill>
                  <a:srgbClr val="FF0000"/>
                </a:solidFill>
                <a:latin typeface="Calibri"/>
                <a:cs typeface="Calibri"/>
              </a:rPr>
              <a:t>4</a:t>
            </a:r>
            <a:r>
              <a:rPr sz="900" dirty="0">
                <a:latin typeface="Calibri"/>
                <a:cs typeface="Calibri"/>
              </a:rPr>
              <a:t>–</a:t>
            </a:r>
            <a:r>
              <a:rPr sz="900" spc="-8" dirty="0">
                <a:latin typeface="Calibri"/>
                <a:cs typeface="Calibri"/>
              </a:rPr>
              <a:t> </a:t>
            </a:r>
            <a:r>
              <a:rPr lang="en-US" sz="900" spc="-8" dirty="0">
                <a:latin typeface="Calibri"/>
                <a:cs typeface="Calibri"/>
              </a:rPr>
              <a:t>Coming on for LSM – Linger Box side onside!</a:t>
            </a:r>
            <a:endParaRPr sz="900" dirty="0">
              <a:latin typeface="Calibri"/>
              <a:cs typeface="Calibri"/>
            </a:endParaRPr>
          </a:p>
          <a:p>
            <a:pPr marL="9525" marR="21431">
              <a:lnSpc>
                <a:spcPct val="100000"/>
              </a:lnSpc>
            </a:pPr>
            <a:r>
              <a:rPr lang="en-US" sz="900" dirty="0">
                <a:solidFill>
                  <a:srgbClr val="FF0000"/>
                </a:solidFill>
                <a:latin typeface="Calibri"/>
                <a:cs typeface="Calibri"/>
              </a:rPr>
              <a:t>LSM</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lang="en-US" sz="900" dirty="0">
                <a:latin typeface="Calibri"/>
                <a:cs typeface="Calibri"/>
              </a:rPr>
              <a:t>Break Up the Field for Quick Hit – Then Work Off for </a:t>
            </a:r>
            <a:r>
              <a:rPr lang="en-US" sz="900" dirty="0">
                <a:solidFill>
                  <a:srgbClr val="FF0000"/>
                </a:solidFill>
                <a:latin typeface="Calibri"/>
                <a:cs typeface="Calibri"/>
              </a:rPr>
              <a:t>M4</a:t>
            </a:r>
            <a:endParaRPr lang="en-US" sz="900" spc="-4" dirty="0">
              <a:solidFill>
                <a:srgbClr val="FF0000"/>
              </a:solidFill>
              <a:latin typeface="Calibri"/>
              <a:cs typeface="Calibri"/>
            </a:endParaRPr>
          </a:p>
          <a:p>
            <a:pPr marL="9525" marR="21431">
              <a:lnSpc>
                <a:spcPct val="100000"/>
              </a:lnSpc>
            </a:pPr>
            <a:r>
              <a:rPr sz="900" dirty="0">
                <a:solidFill>
                  <a:srgbClr val="FF0000"/>
                </a:solidFill>
                <a:latin typeface="Calibri"/>
                <a:cs typeface="Calibri"/>
              </a:rPr>
              <a:t>D</a:t>
            </a:r>
            <a:r>
              <a:rPr lang="en-US" sz="750" dirty="0">
                <a:solidFill>
                  <a:srgbClr val="FF0000"/>
                </a:solidFill>
                <a:latin typeface="Calibri"/>
                <a:cs typeface="Calibri"/>
              </a:rPr>
              <a:t>1</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Get In The Alleys and Create Space</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203" dirty="0">
                <a:latin typeface="Calibri"/>
                <a:cs typeface="Calibri"/>
              </a:rPr>
              <a:t> </a:t>
            </a:r>
            <a:r>
              <a:rPr lang="en-US" sz="900" dirty="0">
                <a:latin typeface="Calibri"/>
                <a:cs typeface="Calibri"/>
              </a:rPr>
              <a:t>Get in the Alleys and Create Space</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3</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Break to Box and Sub off for </a:t>
            </a:r>
            <a:r>
              <a:rPr lang="en-US" sz="900" dirty="0">
                <a:solidFill>
                  <a:srgbClr val="FF0000"/>
                </a:solidFill>
                <a:latin typeface="Calibri"/>
                <a:cs typeface="Calibri"/>
              </a:rPr>
              <a:t>M3</a:t>
            </a:r>
          </a:p>
          <a:p>
            <a:pPr marL="9525">
              <a:lnSpc>
                <a:spcPct val="100000"/>
              </a:lnSpc>
            </a:pPr>
            <a:r>
              <a:rPr lang="en-US" sz="900" dirty="0">
                <a:solidFill>
                  <a:srgbClr val="FF0000"/>
                </a:solidFill>
                <a:latin typeface="Calibri"/>
                <a:cs typeface="Calibri"/>
              </a:rPr>
              <a:t>G</a:t>
            </a:r>
            <a:r>
              <a:rPr lang="en-US" sz="900" dirty="0">
                <a:latin typeface="Calibri"/>
                <a:cs typeface="Calibri"/>
              </a:rPr>
              <a:t> – Direct Traffic and Find Open Man – DON’T SHRINK THE FIELD</a:t>
            </a:r>
            <a:endParaRPr sz="900" dirty="0">
              <a:latin typeface="Calibri"/>
              <a:cs typeface="Calibri"/>
            </a:endParaRPr>
          </a:p>
        </p:txBody>
      </p:sp>
      <p:sp>
        <p:nvSpPr>
          <p:cNvPr id="13" name="object 13"/>
          <p:cNvSpPr txBox="1"/>
          <p:nvPr/>
        </p:nvSpPr>
        <p:spPr>
          <a:xfrm>
            <a:off x="2178367" y="3902965"/>
            <a:ext cx="117158" cy="332783"/>
          </a:xfrm>
          <a:prstGeom prst="rect">
            <a:avLst/>
          </a:prstGeom>
        </p:spPr>
        <p:txBody>
          <a:bodyPr vert="horz" wrap="square" lIns="0" tIns="9525" rIns="0" bIns="0" rtlCol="0">
            <a:spAutoFit/>
          </a:bodyPr>
          <a:lstStyle/>
          <a:p>
            <a:pPr marL="9525">
              <a:lnSpc>
                <a:spcPct val="100000"/>
              </a:lnSpc>
              <a:spcBef>
                <a:spcPts val="75"/>
              </a:spcBef>
            </a:pPr>
            <a:endParaRPr sz="750" dirty="0">
              <a:latin typeface="Calibri"/>
              <a:cs typeface="Calibri"/>
            </a:endParaRPr>
          </a:p>
          <a:p>
            <a:pPr marL="36195">
              <a:lnSpc>
                <a:spcPct val="100000"/>
              </a:lnSpc>
              <a:spcBef>
                <a:spcPts val="4"/>
              </a:spcBef>
            </a:pPr>
            <a:endParaRPr sz="1350" dirty="0">
              <a:latin typeface="Calibri"/>
              <a:cs typeface="Calibri"/>
            </a:endParaRPr>
          </a:p>
        </p:txBody>
      </p:sp>
      <p:sp>
        <p:nvSpPr>
          <p:cNvPr id="14" name="object 14"/>
          <p:cNvSpPr txBox="1"/>
          <p:nvPr/>
        </p:nvSpPr>
        <p:spPr>
          <a:xfrm>
            <a:off x="2282213" y="4447875"/>
            <a:ext cx="251857"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lang="en-US" sz="750" b="1" spc="-19" dirty="0">
                <a:solidFill>
                  <a:srgbClr val="FF0000"/>
                </a:solidFill>
                <a:latin typeface="Calibri"/>
                <a:cs typeface="Calibri"/>
              </a:rPr>
              <a:t>2</a:t>
            </a:r>
            <a:endParaRPr sz="750" dirty="0">
              <a:latin typeface="Calibri"/>
              <a:cs typeface="Calibri"/>
            </a:endParaRPr>
          </a:p>
        </p:txBody>
      </p:sp>
      <p:sp>
        <p:nvSpPr>
          <p:cNvPr id="15" name="object 15"/>
          <p:cNvSpPr txBox="1"/>
          <p:nvPr/>
        </p:nvSpPr>
        <p:spPr>
          <a:xfrm>
            <a:off x="1917145" y="4435560"/>
            <a:ext cx="217170"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M</a:t>
            </a:r>
            <a:r>
              <a:rPr lang="en-US" sz="750" b="1" spc="-19" dirty="0">
                <a:solidFill>
                  <a:srgbClr val="FF0000"/>
                </a:solidFill>
                <a:latin typeface="Calibri"/>
                <a:cs typeface="Calibri"/>
              </a:rPr>
              <a:t>1</a:t>
            </a:r>
            <a:endParaRPr sz="750" dirty="0">
              <a:latin typeface="Calibri"/>
              <a:cs typeface="Calibri"/>
            </a:endParaRPr>
          </a:p>
        </p:txBody>
      </p:sp>
      <p:sp>
        <p:nvSpPr>
          <p:cNvPr id="17" name="object 17"/>
          <p:cNvSpPr txBox="1"/>
          <p:nvPr/>
        </p:nvSpPr>
        <p:spPr>
          <a:xfrm>
            <a:off x="3102341" y="5170461"/>
            <a:ext cx="175736"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D</a:t>
            </a:r>
            <a:r>
              <a:rPr lang="en-US" sz="750" b="1" spc="-19" dirty="0">
                <a:solidFill>
                  <a:srgbClr val="FF0000"/>
                </a:solidFill>
                <a:latin typeface="Calibri"/>
                <a:cs typeface="Calibri"/>
              </a:rPr>
              <a:t>2</a:t>
            </a:r>
            <a:endParaRPr sz="750" dirty="0">
              <a:latin typeface="Calibri"/>
              <a:cs typeface="Calibri"/>
            </a:endParaRPr>
          </a:p>
        </p:txBody>
      </p:sp>
      <p:sp>
        <p:nvSpPr>
          <p:cNvPr id="18" name="object 18"/>
          <p:cNvSpPr txBox="1"/>
          <p:nvPr/>
        </p:nvSpPr>
        <p:spPr>
          <a:xfrm>
            <a:off x="1175242" y="5134850"/>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lang="en-US" sz="750" b="1" spc="-19" dirty="0">
                <a:solidFill>
                  <a:srgbClr val="FF0000"/>
                </a:solidFill>
                <a:latin typeface="Calibri"/>
                <a:cs typeface="Calibri"/>
              </a:rPr>
              <a:t>1</a:t>
            </a:r>
            <a:endParaRPr sz="750" dirty="0">
              <a:latin typeface="Calibri"/>
              <a:cs typeface="Calibri"/>
            </a:endParaRPr>
          </a:p>
        </p:txBody>
      </p:sp>
      <p:grpSp>
        <p:nvGrpSpPr>
          <p:cNvPr id="19" name="object 19"/>
          <p:cNvGrpSpPr/>
          <p:nvPr/>
        </p:nvGrpSpPr>
        <p:grpSpPr>
          <a:xfrm>
            <a:off x="2404633" y="4879083"/>
            <a:ext cx="210311" cy="314801"/>
            <a:chOff x="1918716" y="2679192"/>
            <a:chExt cx="280415" cy="419734"/>
          </a:xfrm>
        </p:grpSpPr>
        <p:sp>
          <p:nvSpPr>
            <p:cNvPr id="20" name="object 20"/>
            <p:cNvSpPr/>
            <p:nvPr/>
          </p:nvSpPr>
          <p:spPr>
            <a:xfrm>
              <a:off x="1918716" y="2679192"/>
              <a:ext cx="1905" cy="419734"/>
            </a:xfrm>
            <a:custGeom>
              <a:avLst/>
              <a:gdLst/>
              <a:ahLst/>
              <a:cxnLst/>
              <a:rect l="l" t="t" r="r" b="b"/>
              <a:pathLst>
                <a:path w="1905" h="419735">
                  <a:moveTo>
                    <a:pt x="0" y="0"/>
                  </a:moveTo>
                  <a:lnTo>
                    <a:pt x="1523" y="419481"/>
                  </a:lnTo>
                </a:path>
              </a:pathLst>
            </a:custGeom>
            <a:ln w="6096">
              <a:solidFill>
                <a:srgbClr val="0D0D0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933956" y="2697480"/>
              <a:ext cx="265175" cy="164592"/>
            </a:xfrm>
            <a:prstGeom prst="rect">
              <a:avLst/>
            </a:prstGeom>
          </p:spPr>
        </p:pic>
      </p:grpSp>
      <p:sp>
        <p:nvSpPr>
          <p:cNvPr id="40" name="object 40"/>
          <p:cNvSpPr txBox="1"/>
          <p:nvPr/>
        </p:nvSpPr>
        <p:spPr>
          <a:xfrm>
            <a:off x="2971800" y="3017615"/>
            <a:ext cx="452914" cy="125034"/>
          </a:xfrm>
          <a:prstGeom prst="rect">
            <a:avLst/>
          </a:prstGeom>
        </p:spPr>
        <p:txBody>
          <a:bodyPr vert="horz" wrap="square" lIns="0" tIns="9525" rIns="0" bIns="0" rtlCol="0">
            <a:spAutoFit/>
          </a:bodyPr>
          <a:lstStyle/>
          <a:p>
            <a:pPr marL="228124">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3</a:t>
            </a:r>
            <a:endParaRPr sz="750" dirty="0">
              <a:latin typeface="Calibri"/>
              <a:cs typeface="Calibri"/>
            </a:endParaRPr>
          </a:p>
        </p:txBody>
      </p:sp>
      <p:sp>
        <p:nvSpPr>
          <p:cNvPr id="41" name="object 41"/>
          <p:cNvSpPr txBox="1"/>
          <p:nvPr/>
        </p:nvSpPr>
        <p:spPr>
          <a:xfrm>
            <a:off x="1025408" y="3002135"/>
            <a:ext cx="450533" cy="125034"/>
          </a:xfrm>
          <a:prstGeom prst="rect">
            <a:avLst/>
          </a:prstGeom>
        </p:spPr>
        <p:txBody>
          <a:bodyPr vert="horz" wrap="square" lIns="0" tIns="9525" rIns="0" bIns="0" rtlCol="0">
            <a:spAutoFit/>
          </a:bodyPr>
          <a:lstStyle/>
          <a:p>
            <a:pPr marL="199549">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1</a:t>
            </a:r>
            <a:endParaRPr sz="750" dirty="0">
              <a:latin typeface="Calibri"/>
              <a:cs typeface="Calibri"/>
            </a:endParaRPr>
          </a:p>
        </p:txBody>
      </p:sp>
      <p:sp>
        <p:nvSpPr>
          <p:cNvPr id="43" name="object 43"/>
          <p:cNvSpPr txBox="1"/>
          <p:nvPr/>
        </p:nvSpPr>
        <p:spPr>
          <a:xfrm>
            <a:off x="1989446" y="4069355"/>
            <a:ext cx="217170" cy="125034"/>
          </a:xfrm>
          <a:prstGeom prst="rect">
            <a:avLst/>
          </a:prstGeom>
        </p:spPr>
        <p:txBody>
          <a:bodyPr vert="horz" wrap="square" lIns="0" tIns="9525" rIns="0" bIns="0" rtlCol="0">
            <a:spAutoFit/>
          </a:bodyPr>
          <a:lstStyle/>
          <a:p>
            <a:pPr marL="9525">
              <a:lnSpc>
                <a:spcPct val="100000"/>
              </a:lnSpc>
              <a:spcBef>
                <a:spcPts val="75"/>
              </a:spcBef>
            </a:pPr>
            <a:r>
              <a:rPr lang="en-US" sz="750" b="1" spc="-19" dirty="0">
                <a:solidFill>
                  <a:srgbClr val="FF0000"/>
                </a:solidFill>
                <a:latin typeface="Calibri"/>
                <a:cs typeface="Calibri"/>
              </a:rPr>
              <a:t>LSM</a:t>
            </a:r>
            <a:r>
              <a:rPr lang="en-US" sz="600" b="1" spc="-19" dirty="0">
                <a:solidFill>
                  <a:srgbClr val="FF0000"/>
                </a:solidFill>
                <a:latin typeface="Calibri"/>
                <a:cs typeface="Calibri"/>
              </a:rPr>
              <a:t>4</a:t>
            </a:r>
            <a:endParaRPr sz="750" dirty="0">
              <a:latin typeface="Calibri"/>
              <a:cs typeface="Calibri"/>
            </a:endParaRPr>
          </a:p>
        </p:txBody>
      </p:sp>
      <p:sp>
        <p:nvSpPr>
          <p:cNvPr id="45" name="object 45"/>
          <p:cNvSpPr txBox="1"/>
          <p:nvPr/>
        </p:nvSpPr>
        <p:spPr>
          <a:xfrm>
            <a:off x="1236346" y="4276020"/>
            <a:ext cx="225815" cy="171201"/>
          </a:xfrm>
          <a:prstGeom prst="rect">
            <a:avLst/>
          </a:prstGeom>
        </p:spPr>
        <p:txBody>
          <a:bodyPr vert="horz" wrap="square" lIns="0" tIns="9525" rIns="0" bIns="0" rtlCol="0">
            <a:spAutoFit/>
          </a:bodyPr>
          <a:lstStyle/>
          <a:p>
            <a:pPr marL="9525">
              <a:lnSpc>
                <a:spcPct val="100000"/>
              </a:lnSpc>
              <a:spcBef>
                <a:spcPts val="75"/>
              </a:spcBef>
            </a:pPr>
            <a:r>
              <a:rPr lang="en-US" sz="1050" b="1" spc="-19" dirty="0">
                <a:solidFill>
                  <a:srgbClr val="FF0000"/>
                </a:solidFill>
                <a:latin typeface="Calibri"/>
                <a:cs typeface="Calibri"/>
              </a:rPr>
              <a:t>D3</a:t>
            </a:r>
            <a:endParaRPr sz="1050" dirty="0">
              <a:latin typeface="Calibri"/>
              <a:cs typeface="Calibri"/>
            </a:endParaRPr>
          </a:p>
        </p:txBody>
      </p:sp>
      <p:sp>
        <p:nvSpPr>
          <p:cNvPr id="56" name="object 56"/>
          <p:cNvSpPr txBox="1"/>
          <p:nvPr/>
        </p:nvSpPr>
        <p:spPr>
          <a:xfrm>
            <a:off x="2168676" y="3241451"/>
            <a:ext cx="140507" cy="540533"/>
          </a:xfrm>
          <a:prstGeom prst="rect">
            <a:avLst/>
          </a:prstGeom>
        </p:spPr>
        <p:txBody>
          <a:bodyPr vert="horz" wrap="square" lIns="0" tIns="9525" rIns="0" bIns="0" rtlCol="0">
            <a:spAutoFit/>
          </a:bodyPr>
          <a:lstStyle/>
          <a:p>
            <a:pPr>
              <a:lnSpc>
                <a:spcPct val="100000"/>
              </a:lnSpc>
              <a:spcBef>
                <a:spcPts val="75"/>
              </a:spcBef>
            </a:pPr>
            <a:r>
              <a:rPr sz="1350" b="1" dirty="0">
                <a:solidFill>
                  <a:srgbClr val="538235"/>
                </a:solidFill>
                <a:latin typeface="Calibri"/>
                <a:cs typeface="Calibri"/>
              </a:rPr>
              <a:t>G</a:t>
            </a:r>
            <a:r>
              <a:rPr lang="en-US" sz="1350" b="1" spc="-19" dirty="0">
                <a:solidFill>
                  <a:srgbClr val="FF0000"/>
                </a:solidFill>
                <a:latin typeface="Calibri"/>
                <a:cs typeface="Calibri"/>
              </a:rPr>
              <a:t>A</a:t>
            </a:r>
            <a:r>
              <a:rPr lang="en-US" sz="750" b="1" spc="-19" dirty="0">
                <a:solidFill>
                  <a:srgbClr val="FF0000"/>
                </a:solidFill>
                <a:latin typeface="Calibri"/>
                <a:cs typeface="Calibri"/>
              </a:rPr>
              <a:t>2</a:t>
            </a:r>
            <a:endParaRPr sz="1350" dirty="0">
              <a:latin typeface="Calibri"/>
              <a:cs typeface="Calibri"/>
            </a:endParaRPr>
          </a:p>
        </p:txBody>
      </p:sp>
      <p:pic>
        <p:nvPicPr>
          <p:cNvPr id="69" name="Picture 68" descr="A blue letter t with white text&#10;&#10;Description automatically generated">
            <a:extLst>
              <a:ext uri="{FF2B5EF4-FFF2-40B4-BE49-F238E27FC236}">
                <a16:creationId xmlns:a16="http://schemas.microsoft.com/office/drawing/2014/main" id="{74F8CF53-6B98-38E1-9B9C-27B813D6C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506" y="4985003"/>
            <a:ext cx="770288" cy="770288"/>
          </a:xfrm>
          <a:prstGeom prst="rect">
            <a:avLst/>
          </a:prstGeom>
        </p:spPr>
      </p:pic>
      <p:cxnSp>
        <p:nvCxnSpPr>
          <p:cNvPr id="16" name="Straight Arrow Connector 15">
            <a:extLst>
              <a:ext uri="{FF2B5EF4-FFF2-40B4-BE49-F238E27FC236}">
                <a16:creationId xmlns:a16="http://schemas.microsoft.com/office/drawing/2014/main" id="{C7FA86F5-D879-A367-523C-20C0AE1D8E5F}"/>
              </a:ext>
            </a:extLst>
          </p:cNvPr>
          <p:cNvCxnSpPr/>
          <p:nvPr/>
        </p:nvCxnSpPr>
        <p:spPr>
          <a:xfrm flipV="1">
            <a:off x="2190273" y="4235748"/>
            <a:ext cx="0" cy="347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D2721A-2AD2-E792-270B-7701D8F7502E}"/>
              </a:ext>
            </a:extLst>
          </p:cNvPr>
          <p:cNvCxnSpPr/>
          <p:nvPr/>
        </p:nvCxnSpPr>
        <p:spPr>
          <a:xfrm flipH="1">
            <a:off x="1175241" y="4131872"/>
            <a:ext cx="653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B3DC85A-86F6-26E5-45BA-0F96B5F5456F}"/>
              </a:ext>
            </a:extLst>
          </p:cNvPr>
          <p:cNvSpPr txBox="1"/>
          <p:nvPr/>
        </p:nvSpPr>
        <p:spPr>
          <a:xfrm>
            <a:off x="704817" y="4051082"/>
            <a:ext cx="317281" cy="207749"/>
          </a:xfrm>
          <a:prstGeom prst="rect">
            <a:avLst/>
          </a:prstGeom>
          <a:noFill/>
        </p:spPr>
        <p:txBody>
          <a:bodyPr wrap="square" rtlCol="0">
            <a:spAutoFit/>
          </a:bodyPr>
          <a:lstStyle/>
          <a:p>
            <a:r>
              <a:rPr lang="en-US" sz="750" b="1" dirty="0">
                <a:solidFill>
                  <a:srgbClr val="FF0000"/>
                </a:solidFill>
              </a:rPr>
              <a:t>M4</a:t>
            </a:r>
          </a:p>
        </p:txBody>
      </p:sp>
      <p:sp>
        <p:nvSpPr>
          <p:cNvPr id="29" name="TextBox 28">
            <a:extLst>
              <a:ext uri="{FF2B5EF4-FFF2-40B4-BE49-F238E27FC236}">
                <a16:creationId xmlns:a16="http://schemas.microsoft.com/office/drawing/2014/main" id="{08FEA2CC-5AC1-DA6C-CDA3-91DEF86DAD7B}"/>
              </a:ext>
            </a:extLst>
          </p:cNvPr>
          <p:cNvSpPr txBox="1"/>
          <p:nvPr/>
        </p:nvSpPr>
        <p:spPr>
          <a:xfrm>
            <a:off x="2140595" y="5074702"/>
            <a:ext cx="290881" cy="253916"/>
          </a:xfrm>
          <a:prstGeom prst="rect">
            <a:avLst/>
          </a:prstGeom>
          <a:noFill/>
        </p:spPr>
        <p:txBody>
          <a:bodyPr wrap="square" rtlCol="0">
            <a:spAutoFit/>
          </a:bodyPr>
          <a:lstStyle/>
          <a:p>
            <a:r>
              <a:rPr lang="en-US" sz="1050" b="1" dirty="0">
                <a:solidFill>
                  <a:srgbClr val="FF0000"/>
                </a:solidFill>
              </a:rPr>
              <a:t>G</a:t>
            </a:r>
          </a:p>
        </p:txBody>
      </p:sp>
      <p:cxnSp>
        <p:nvCxnSpPr>
          <p:cNvPr id="31" name="Straight Arrow Connector 30">
            <a:extLst>
              <a:ext uri="{FF2B5EF4-FFF2-40B4-BE49-F238E27FC236}">
                <a16:creationId xmlns:a16="http://schemas.microsoft.com/office/drawing/2014/main" id="{4CDEACF5-9AB3-0663-E486-C79DACB1FD58}"/>
              </a:ext>
            </a:extLst>
          </p:cNvPr>
          <p:cNvCxnSpPr>
            <a:stCxn id="28" idx="2"/>
          </p:cNvCxnSpPr>
          <p:nvPr/>
        </p:nvCxnSpPr>
        <p:spPr>
          <a:xfrm>
            <a:off x="647594" y="4051374"/>
            <a:ext cx="703384" cy="531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DF2F868-9F03-65B1-4F97-2E6A331D96FD}"/>
              </a:ext>
            </a:extLst>
          </p:cNvPr>
          <p:cNvSpPr txBox="1"/>
          <p:nvPr/>
        </p:nvSpPr>
        <p:spPr>
          <a:xfrm>
            <a:off x="724760" y="4401140"/>
            <a:ext cx="288177" cy="334835"/>
          </a:xfrm>
          <a:prstGeom prst="rect">
            <a:avLst/>
          </a:prstGeom>
          <a:noFill/>
        </p:spPr>
        <p:txBody>
          <a:bodyPr wrap="square" rtlCol="0">
            <a:spAutoFit/>
          </a:bodyPr>
          <a:lstStyle/>
          <a:p>
            <a:r>
              <a:rPr lang="en-US" sz="788" b="1" dirty="0">
                <a:solidFill>
                  <a:srgbClr val="FF0000"/>
                </a:solidFill>
              </a:rPr>
              <a:t>M3</a:t>
            </a:r>
          </a:p>
        </p:txBody>
      </p:sp>
      <p:cxnSp>
        <p:nvCxnSpPr>
          <p:cNvPr id="34" name="Straight Arrow Connector 33">
            <a:extLst>
              <a:ext uri="{FF2B5EF4-FFF2-40B4-BE49-F238E27FC236}">
                <a16:creationId xmlns:a16="http://schemas.microsoft.com/office/drawing/2014/main" id="{235C61A0-2273-1FBF-114D-F35D188D912C}"/>
              </a:ext>
            </a:extLst>
          </p:cNvPr>
          <p:cNvCxnSpPr>
            <a:stCxn id="45" idx="1"/>
          </p:cNvCxnSpPr>
          <p:nvPr/>
        </p:nvCxnSpPr>
        <p:spPr>
          <a:xfrm flipH="1">
            <a:off x="905311" y="4361621"/>
            <a:ext cx="331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752E5A-074E-982C-3319-4E96A267A181}"/>
              </a:ext>
            </a:extLst>
          </p:cNvPr>
          <p:cNvCxnSpPr/>
          <p:nvPr/>
        </p:nvCxnSpPr>
        <p:spPr>
          <a:xfrm>
            <a:off x="905311" y="4496359"/>
            <a:ext cx="866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8CCA50-946B-49AD-3592-1C474D734C55}"/>
              </a:ext>
            </a:extLst>
          </p:cNvPr>
          <p:cNvCxnSpPr/>
          <p:nvPr/>
        </p:nvCxnSpPr>
        <p:spPr>
          <a:xfrm>
            <a:off x="2098032" y="4743450"/>
            <a:ext cx="211151" cy="21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D73AF2-2A85-8ADF-C9CE-F3238C46BD18}"/>
              </a:ext>
            </a:extLst>
          </p:cNvPr>
          <p:cNvCxnSpPr>
            <a:stCxn id="14" idx="3"/>
          </p:cNvCxnSpPr>
          <p:nvPr/>
        </p:nvCxnSpPr>
        <p:spPr>
          <a:xfrm flipV="1">
            <a:off x="2534070" y="4409541"/>
            <a:ext cx="266281" cy="150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9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715" y="962215"/>
            <a:ext cx="889635" cy="517449"/>
          </a:xfrm>
          <a:prstGeom prst="rect">
            <a:avLst/>
          </a:prstGeom>
        </p:spPr>
        <p:txBody>
          <a:bodyPr vert="horz" wrap="square" lIns="0" tIns="9525" rIns="0" bIns="0" rtlCol="0">
            <a:spAutoFit/>
          </a:bodyPr>
          <a:lstStyle/>
          <a:p>
            <a:pPr marL="9525">
              <a:lnSpc>
                <a:spcPct val="100000"/>
              </a:lnSpc>
              <a:spcBef>
                <a:spcPts val="75"/>
              </a:spcBef>
            </a:pPr>
            <a:r>
              <a:rPr lang="en-US" spc="-15" dirty="0"/>
              <a:t>Clear</a:t>
            </a:r>
            <a:endParaRPr spc="-15" dirty="0"/>
          </a:p>
        </p:txBody>
      </p:sp>
      <p:grpSp>
        <p:nvGrpSpPr>
          <p:cNvPr id="4" name="object 4"/>
          <p:cNvGrpSpPr/>
          <p:nvPr/>
        </p:nvGrpSpPr>
        <p:grpSpPr>
          <a:xfrm>
            <a:off x="1037892" y="2893208"/>
            <a:ext cx="2396204" cy="2859976"/>
            <a:chOff x="1371346" y="2532633"/>
            <a:chExt cx="3207385" cy="3959860"/>
          </a:xfrm>
        </p:grpSpPr>
        <p:sp>
          <p:nvSpPr>
            <p:cNvPr id="5" name="object 5"/>
            <p:cNvSpPr/>
            <p:nvPr/>
          </p:nvSpPr>
          <p:spPr>
            <a:xfrm>
              <a:off x="1377696" y="2538983"/>
              <a:ext cx="3194685" cy="3947160"/>
            </a:xfrm>
            <a:custGeom>
              <a:avLst/>
              <a:gdLst/>
              <a:ahLst/>
              <a:cxnLst/>
              <a:rect l="l" t="t" r="r" b="b"/>
              <a:pathLst>
                <a:path w="3194685" h="3947160">
                  <a:moveTo>
                    <a:pt x="0" y="3947160"/>
                  </a:moveTo>
                  <a:lnTo>
                    <a:pt x="3194304" y="3947160"/>
                  </a:lnTo>
                  <a:lnTo>
                    <a:pt x="3194304" y="0"/>
                  </a:lnTo>
                  <a:lnTo>
                    <a:pt x="0" y="0"/>
                  </a:lnTo>
                  <a:lnTo>
                    <a:pt x="0" y="3947160"/>
                  </a:lnTo>
                  <a:close/>
                </a:path>
                <a:path w="3194685" h="3947160">
                  <a:moveTo>
                    <a:pt x="612647" y="1280160"/>
                  </a:moveTo>
                  <a:lnTo>
                    <a:pt x="2581655" y="1280160"/>
                  </a:lnTo>
                  <a:lnTo>
                    <a:pt x="2581655" y="0"/>
                  </a:lnTo>
                  <a:lnTo>
                    <a:pt x="612647" y="0"/>
                  </a:lnTo>
                  <a:lnTo>
                    <a:pt x="612647" y="1280160"/>
                  </a:lnTo>
                  <a:close/>
                </a:path>
                <a:path w="3194685" h="3947160">
                  <a:moveTo>
                    <a:pt x="612647" y="3947160"/>
                  </a:moveTo>
                  <a:lnTo>
                    <a:pt x="2581655" y="3947160"/>
                  </a:lnTo>
                  <a:lnTo>
                    <a:pt x="2581655" y="2656332"/>
                  </a:lnTo>
                  <a:lnTo>
                    <a:pt x="612647" y="2656332"/>
                  </a:lnTo>
                  <a:lnTo>
                    <a:pt x="612647" y="3947160"/>
                  </a:lnTo>
                  <a:close/>
                </a:path>
              </a:pathLst>
            </a:custGeom>
            <a:ln w="12192">
              <a:solidFill>
                <a:srgbClr val="000000"/>
              </a:solidFill>
            </a:ln>
          </p:spPr>
          <p:txBody>
            <a:bodyPr wrap="square" lIns="0" tIns="0" rIns="0" bIns="0" rtlCol="0"/>
            <a:lstStyle/>
            <a:p>
              <a:endParaRPr/>
            </a:p>
          </p:txBody>
        </p:sp>
        <p:sp>
          <p:nvSpPr>
            <p:cNvPr id="6" name="object 6"/>
            <p:cNvSpPr/>
            <p:nvPr/>
          </p:nvSpPr>
          <p:spPr>
            <a:xfrm>
              <a:off x="1377696" y="3819144"/>
              <a:ext cx="3195320" cy="1376680"/>
            </a:xfrm>
            <a:custGeom>
              <a:avLst/>
              <a:gdLst/>
              <a:ahLst/>
              <a:cxnLst/>
              <a:rect l="l" t="t" r="r" b="b"/>
              <a:pathLst>
                <a:path w="3195320" h="1376679">
                  <a:moveTo>
                    <a:pt x="0" y="693419"/>
                  </a:moveTo>
                  <a:lnTo>
                    <a:pt x="3195066" y="693419"/>
                  </a:lnTo>
                </a:path>
                <a:path w="3195320" h="1376679">
                  <a:moveTo>
                    <a:pt x="612647" y="355091"/>
                  </a:moveTo>
                  <a:lnTo>
                    <a:pt x="612647" y="1032763"/>
                  </a:lnTo>
                </a:path>
                <a:path w="3195320" h="1376679">
                  <a:moveTo>
                    <a:pt x="2572512" y="355091"/>
                  </a:moveTo>
                  <a:lnTo>
                    <a:pt x="2572512" y="1032763"/>
                  </a:lnTo>
                </a:path>
                <a:path w="3195320" h="1376679">
                  <a:moveTo>
                    <a:pt x="613155" y="0"/>
                  </a:moveTo>
                  <a:lnTo>
                    <a:pt x="0" y="0"/>
                  </a:lnTo>
                </a:path>
                <a:path w="3195320" h="1376679">
                  <a:moveTo>
                    <a:pt x="3185667" y="1376171"/>
                  </a:moveTo>
                  <a:lnTo>
                    <a:pt x="2572512" y="1376171"/>
                  </a:lnTo>
                </a:path>
                <a:path w="3195320" h="1376679">
                  <a:moveTo>
                    <a:pt x="3185667" y="0"/>
                  </a:moveTo>
                  <a:lnTo>
                    <a:pt x="2572512" y="0"/>
                  </a:lnTo>
                </a:path>
                <a:path w="3195320" h="1376679">
                  <a:moveTo>
                    <a:pt x="613155" y="1376171"/>
                  </a:moveTo>
                  <a:lnTo>
                    <a:pt x="0" y="1376171"/>
                  </a:lnTo>
                </a:path>
              </a:pathLst>
            </a:custGeom>
            <a:ln w="6096">
              <a:solidFill>
                <a:srgbClr val="000000"/>
              </a:solidFill>
            </a:ln>
          </p:spPr>
          <p:txBody>
            <a:bodyPr wrap="square" lIns="0" tIns="0" rIns="0" bIns="0" rtlCol="0"/>
            <a:lstStyle/>
            <a:p>
              <a:endParaRPr/>
            </a:p>
          </p:txBody>
        </p:sp>
        <p:sp>
          <p:nvSpPr>
            <p:cNvPr id="7" name="object 7"/>
            <p:cNvSpPr/>
            <p:nvPr/>
          </p:nvSpPr>
          <p:spPr>
            <a:xfrm>
              <a:off x="2823972" y="2855975"/>
              <a:ext cx="302260" cy="3240405"/>
            </a:xfrm>
            <a:custGeom>
              <a:avLst/>
              <a:gdLst/>
              <a:ahLst/>
              <a:cxnLst/>
              <a:rect l="l" t="t" r="r" b="b"/>
              <a:pathLst>
                <a:path w="302260" h="3240404">
                  <a:moveTo>
                    <a:pt x="0" y="161544"/>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4"/>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4"/>
                  </a:lnTo>
                  <a:close/>
                </a:path>
                <a:path w="302260" h="3240404">
                  <a:moveTo>
                    <a:pt x="0" y="3078480"/>
                  </a:moveTo>
                  <a:lnTo>
                    <a:pt x="7693" y="3027419"/>
                  </a:lnTo>
                  <a:lnTo>
                    <a:pt x="29114" y="2983074"/>
                  </a:lnTo>
                  <a:lnTo>
                    <a:pt x="61776" y="2948104"/>
                  </a:lnTo>
                  <a:lnTo>
                    <a:pt x="103193" y="2925171"/>
                  </a:lnTo>
                  <a:lnTo>
                    <a:pt x="150875" y="2916936"/>
                  </a:lnTo>
                  <a:lnTo>
                    <a:pt x="198558" y="2925171"/>
                  </a:lnTo>
                  <a:lnTo>
                    <a:pt x="239975" y="2948104"/>
                  </a:lnTo>
                  <a:lnTo>
                    <a:pt x="272637" y="2983074"/>
                  </a:lnTo>
                  <a:lnTo>
                    <a:pt x="294058" y="3027419"/>
                  </a:lnTo>
                  <a:lnTo>
                    <a:pt x="301751" y="3078480"/>
                  </a:lnTo>
                  <a:lnTo>
                    <a:pt x="294058" y="3129540"/>
                  </a:lnTo>
                  <a:lnTo>
                    <a:pt x="272637" y="3173885"/>
                  </a:lnTo>
                  <a:lnTo>
                    <a:pt x="239975" y="3208855"/>
                  </a:lnTo>
                  <a:lnTo>
                    <a:pt x="198558" y="3231788"/>
                  </a:lnTo>
                  <a:lnTo>
                    <a:pt x="150875" y="3240024"/>
                  </a:lnTo>
                  <a:lnTo>
                    <a:pt x="103193" y="3231788"/>
                  </a:lnTo>
                  <a:lnTo>
                    <a:pt x="61776" y="3208855"/>
                  </a:lnTo>
                  <a:lnTo>
                    <a:pt x="29114" y="3173885"/>
                  </a:lnTo>
                  <a:lnTo>
                    <a:pt x="7693" y="3129540"/>
                  </a:lnTo>
                  <a:lnTo>
                    <a:pt x="0" y="3078480"/>
                  </a:lnTo>
                  <a:close/>
                </a:path>
              </a:pathLst>
            </a:custGeom>
            <a:ln w="12192">
              <a:solidFill>
                <a:srgbClr val="00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2894076" y="2898647"/>
              <a:ext cx="160019" cy="152400"/>
            </a:xfrm>
            <a:prstGeom prst="rect">
              <a:avLst/>
            </a:prstGeom>
          </p:spPr>
        </p:pic>
        <p:pic>
          <p:nvPicPr>
            <p:cNvPr id="9" name="object 9"/>
            <p:cNvPicPr/>
            <p:nvPr/>
          </p:nvPicPr>
          <p:blipFill>
            <a:blip r:embed="rId3" cstate="print"/>
            <a:stretch>
              <a:fillRect/>
            </a:stretch>
          </p:blipFill>
          <p:spPr>
            <a:xfrm>
              <a:off x="2884932" y="5878068"/>
              <a:ext cx="179831" cy="143256"/>
            </a:xfrm>
            <a:prstGeom prst="rect">
              <a:avLst/>
            </a:prstGeom>
          </p:spPr>
        </p:pic>
      </p:grpSp>
      <p:sp>
        <p:nvSpPr>
          <p:cNvPr id="10" name="object 10"/>
          <p:cNvSpPr txBox="1"/>
          <p:nvPr/>
        </p:nvSpPr>
        <p:spPr>
          <a:xfrm>
            <a:off x="671932" y="875348"/>
            <a:ext cx="3088481" cy="1810111"/>
          </a:xfrm>
          <a:prstGeom prst="rect">
            <a:avLst/>
          </a:prstGeom>
        </p:spPr>
        <p:txBody>
          <a:bodyPr vert="horz" wrap="square" lIns="0" tIns="9525" rIns="0" bIns="0" rtlCol="0">
            <a:spAutoFit/>
          </a:bodyPr>
          <a:lstStyle/>
          <a:p>
            <a:pPr marL="27146" algn="ctr">
              <a:lnSpc>
                <a:spcPct val="100000"/>
              </a:lnSpc>
              <a:spcBef>
                <a:spcPts val="75"/>
              </a:spcBef>
            </a:pPr>
            <a:r>
              <a:rPr lang="en-US" u="sng" spc="-15" dirty="0">
                <a:uFill>
                  <a:solidFill>
                    <a:srgbClr val="000000"/>
                  </a:solidFill>
                </a:uFill>
                <a:latin typeface="Calibri"/>
                <a:cs typeface="Calibri"/>
              </a:rPr>
              <a:t>ABCD– Clear</a:t>
            </a:r>
            <a:endParaRPr sz="1350" dirty="0">
              <a:latin typeface="Calibri"/>
              <a:cs typeface="Calibri"/>
            </a:endParaRPr>
          </a:p>
          <a:p>
            <a:pPr marL="9525" marR="25718">
              <a:lnSpc>
                <a:spcPct val="100000"/>
              </a:lnSpc>
              <a:spcBef>
                <a:spcPts val="34"/>
              </a:spcBef>
            </a:pPr>
            <a:r>
              <a:rPr lang="en-US" sz="900" dirty="0">
                <a:solidFill>
                  <a:srgbClr val="FF0000"/>
                </a:solidFill>
                <a:latin typeface="Calibri"/>
                <a:cs typeface="Calibri"/>
              </a:rPr>
              <a:t>A</a:t>
            </a:r>
            <a:r>
              <a:rPr sz="750" dirty="0">
                <a:solidFill>
                  <a:srgbClr val="FF0000"/>
                </a:solidFill>
                <a:latin typeface="Calibri"/>
                <a:cs typeface="Calibri"/>
              </a:rPr>
              <a:t>1</a:t>
            </a:r>
            <a:r>
              <a:rPr lang="en-US" sz="750" dirty="0">
                <a:solidFill>
                  <a:srgbClr val="FF0000"/>
                </a:solidFill>
                <a:latin typeface="Calibri"/>
                <a:cs typeface="Calibri"/>
              </a:rPr>
              <a:t>, A2, A3</a:t>
            </a:r>
            <a:r>
              <a:rPr sz="750" spc="34" dirty="0">
                <a:solidFill>
                  <a:srgbClr val="FF0000"/>
                </a:solidFill>
                <a:latin typeface="Calibri"/>
                <a:cs typeface="Calibri"/>
              </a:rPr>
              <a:t> </a:t>
            </a:r>
            <a:r>
              <a:rPr lang="en-US" sz="900" dirty="0">
                <a:latin typeface="Calibri"/>
                <a:cs typeface="Calibri"/>
              </a:rPr>
              <a:t>–</a:t>
            </a:r>
            <a:r>
              <a:rPr sz="900" spc="-15" dirty="0">
                <a:latin typeface="Calibri"/>
                <a:cs typeface="Calibri"/>
              </a:rPr>
              <a:t> </a:t>
            </a:r>
            <a:r>
              <a:rPr lang="en-US" sz="900" dirty="0">
                <a:latin typeface="Calibri"/>
                <a:cs typeface="Calibri"/>
              </a:rPr>
              <a:t>Work to Give Space And provide Outlets in Alleys – Work Slow or Fast Break</a:t>
            </a:r>
            <a:endParaRPr sz="900" dirty="0">
              <a:latin typeface="Calibri"/>
              <a:cs typeface="Calibri"/>
            </a:endParaRPr>
          </a:p>
          <a:p>
            <a:pPr marL="9525">
              <a:lnSpc>
                <a:spcPct val="100000"/>
              </a:lnSpc>
            </a:pPr>
            <a:r>
              <a:rPr lang="en-US" sz="900" dirty="0">
                <a:solidFill>
                  <a:srgbClr val="FF0000"/>
                </a:solidFill>
                <a:latin typeface="Calibri"/>
                <a:cs typeface="Calibri"/>
              </a:rPr>
              <a:t>M1</a:t>
            </a:r>
            <a:r>
              <a:rPr sz="750" spc="41" dirty="0">
                <a:solidFill>
                  <a:srgbClr val="FF0000"/>
                </a:solidFill>
                <a:latin typeface="Calibri"/>
                <a:cs typeface="Calibri"/>
              </a:rPr>
              <a:t> </a:t>
            </a:r>
            <a:r>
              <a:rPr sz="900" dirty="0">
                <a:latin typeface="Calibri"/>
                <a:cs typeface="Calibri"/>
              </a:rPr>
              <a:t>– </a:t>
            </a:r>
            <a:r>
              <a:rPr lang="en-US" sz="900" dirty="0">
                <a:latin typeface="Calibri"/>
                <a:cs typeface="Calibri"/>
              </a:rPr>
              <a:t>Break Out Get to Midline</a:t>
            </a:r>
            <a:endParaRPr sz="900" dirty="0">
              <a:latin typeface="Calibri"/>
              <a:cs typeface="Calibri"/>
            </a:endParaRPr>
          </a:p>
          <a:p>
            <a:pPr marL="9525">
              <a:lnSpc>
                <a:spcPct val="100000"/>
              </a:lnSpc>
              <a:spcBef>
                <a:spcPts val="4"/>
              </a:spcBef>
            </a:pPr>
            <a:r>
              <a:rPr lang="en-US" sz="900" dirty="0">
                <a:solidFill>
                  <a:srgbClr val="FF0000"/>
                </a:solidFill>
                <a:latin typeface="Calibri"/>
                <a:cs typeface="Calibri"/>
              </a:rPr>
              <a:t>M</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8" dirty="0">
                <a:latin typeface="Calibri"/>
                <a:cs typeface="Calibri"/>
              </a:rPr>
              <a:t> </a:t>
            </a:r>
            <a:r>
              <a:rPr lang="en-US" sz="900" spc="-8" dirty="0">
                <a:latin typeface="Calibri"/>
                <a:cs typeface="Calibri"/>
              </a:rPr>
              <a:t>Break Up Field Behind Shark</a:t>
            </a:r>
            <a:endParaRPr sz="900" dirty="0">
              <a:latin typeface="Calibri"/>
              <a:cs typeface="Calibri"/>
            </a:endParaRPr>
          </a:p>
          <a:p>
            <a:pPr marL="9525" marR="3810">
              <a:lnSpc>
                <a:spcPct val="100000"/>
              </a:lnSpc>
            </a:pPr>
            <a:r>
              <a:rPr sz="900" dirty="0">
                <a:solidFill>
                  <a:srgbClr val="FF0000"/>
                </a:solidFill>
                <a:latin typeface="Calibri"/>
                <a:cs typeface="Calibri"/>
              </a:rPr>
              <a:t>M</a:t>
            </a:r>
            <a:r>
              <a:rPr lang="en-US" sz="750" dirty="0">
                <a:solidFill>
                  <a:srgbClr val="FF0000"/>
                </a:solidFill>
                <a:latin typeface="Calibri"/>
                <a:cs typeface="Calibri"/>
              </a:rPr>
              <a:t>3</a:t>
            </a:r>
            <a:r>
              <a:rPr sz="750" spc="23" dirty="0">
                <a:solidFill>
                  <a:srgbClr val="FF0000"/>
                </a:solidFill>
                <a:latin typeface="Calibri"/>
                <a:cs typeface="Calibri"/>
              </a:rPr>
              <a:t> </a:t>
            </a:r>
            <a:r>
              <a:rPr sz="900" dirty="0">
                <a:latin typeface="Calibri"/>
                <a:cs typeface="Calibri"/>
              </a:rPr>
              <a:t>–</a:t>
            </a:r>
            <a:r>
              <a:rPr lang="en-US" sz="900" dirty="0">
                <a:latin typeface="Calibri"/>
                <a:cs typeface="Calibri"/>
              </a:rPr>
              <a:t>Coming On for </a:t>
            </a:r>
            <a:r>
              <a:rPr lang="en-US" sz="900" dirty="0">
                <a:solidFill>
                  <a:srgbClr val="FF0000"/>
                </a:solidFill>
                <a:latin typeface="Calibri"/>
                <a:cs typeface="Calibri"/>
              </a:rPr>
              <a:t>D3</a:t>
            </a:r>
            <a:r>
              <a:rPr lang="en-US" sz="900" dirty="0">
                <a:latin typeface="Calibri"/>
                <a:cs typeface="Calibri"/>
              </a:rPr>
              <a:t> – Break to Middle of Field</a:t>
            </a:r>
            <a:endParaRPr sz="900" dirty="0">
              <a:latin typeface="Calibri"/>
              <a:cs typeface="Calibri"/>
            </a:endParaRPr>
          </a:p>
          <a:p>
            <a:pPr marL="9525">
              <a:lnSpc>
                <a:spcPct val="100000"/>
              </a:lnSpc>
            </a:pPr>
            <a:r>
              <a:rPr sz="900" dirty="0">
                <a:solidFill>
                  <a:srgbClr val="FF0000"/>
                </a:solidFill>
                <a:latin typeface="Calibri"/>
                <a:cs typeface="Calibri"/>
              </a:rPr>
              <a:t>M</a:t>
            </a:r>
            <a:r>
              <a:rPr lang="en-US" sz="750" dirty="0">
                <a:solidFill>
                  <a:srgbClr val="FF0000"/>
                </a:solidFill>
                <a:latin typeface="Calibri"/>
                <a:cs typeface="Calibri"/>
              </a:rPr>
              <a:t>4</a:t>
            </a:r>
            <a:r>
              <a:rPr sz="900" dirty="0">
                <a:latin typeface="Calibri"/>
                <a:cs typeface="Calibri"/>
              </a:rPr>
              <a:t>–</a:t>
            </a:r>
            <a:r>
              <a:rPr sz="900" spc="-8" dirty="0">
                <a:latin typeface="Calibri"/>
                <a:cs typeface="Calibri"/>
              </a:rPr>
              <a:t> </a:t>
            </a:r>
            <a:r>
              <a:rPr lang="en-US" sz="900" spc="-8" dirty="0">
                <a:latin typeface="Calibri"/>
                <a:cs typeface="Calibri"/>
              </a:rPr>
              <a:t>Coming on for LSM – Linger Box side onside!</a:t>
            </a:r>
            <a:endParaRPr sz="900" dirty="0">
              <a:latin typeface="Calibri"/>
              <a:cs typeface="Calibri"/>
            </a:endParaRPr>
          </a:p>
          <a:p>
            <a:pPr marL="9525" marR="21431">
              <a:lnSpc>
                <a:spcPct val="100000"/>
              </a:lnSpc>
            </a:pPr>
            <a:r>
              <a:rPr lang="en-US" sz="900" dirty="0">
                <a:solidFill>
                  <a:srgbClr val="FF0000"/>
                </a:solidFill>
                <a:latin typeface="Calibri"/>
                <a:cs typeface="Calibri"/>
              </a:rPr>
              <a:t>LSM</a:t>
            </a:r>
            <a:r>
              <a:rPr sz="750" spc="23" dirty="0">
                <a:solidFill>
                  <a:srgbClr val="FF0000"/>
                </a:solidFill>
                <a:latin typeface="Calibri"/>
                <a:cs typeface="Calibri"/>
              </a:rPr>
              <a:t> </a:t>
            </a:r>
            <a:r>
              <a:rPr sz="900" dirty="0">
                <a:latin typeface="Calibri"/>
                <a:cs typeface="Calibri"/>
              </a:rPr>
              <a:t>–</a:t>
            </a:r>
            <a:r>
              <a:rPr sz="900" spc="-4" dirty="0">
                <a:latin typeface="Calibri"/>
                <a:cs typeface="Calibri"/>
              </a:rPr>
              <a:t> </a:t>
            </a:r>
            <a:r>
              <a:rPr lang="en-US" sz="900" dirty="0">
                <a:latin typeface="Calibri"/>
                <a:cs typeface="Calibri"/>
              </a:rPr>
              <a:t>Break Up the Field for Quick Hit – Then Work Off for </a:t>
            </a:r>
            <a:r>
              <a:rPr lang="en-US" sz="900" dirty="0">
                <a:solidFill>
                  <a:srgbClr val="FF0000"/>
                </a:solidFill>
                <a:latin typeface="Calibri"/>
                <a:cs typeface="Calibri"/>
              </a:rPr>
              <a:t>M4</a:t>
            </a:r>
            <a:endParaRPr lang="en-US" sz="900" spc="-4" dirty="0">
              <a:solidFill>
                <a:srgbClr val="FF0000"/>
              </a:solidFill>
              <a:latin typeface="Calibri"/>
              <a:cs typeface="Calibri"/>
            </a:endParaRPr>
          </a:p>
          <a:p>
            <a:pPr marL="9525" marR="21431">
              <a:lnSpc>
                <a:spcPct val="100000"/>
              </a:lnSpc>
            </a:pPr>
            <a:r>
              <a:rPr sz="900" dirty="0">
                <a:solidFill>
                  <a:srgbClr val="FF0000"/>
                </a:solidFill>
                <a:latin typeface="Calibri"/>
                <a:cs typeface="Calibri"/>
              </a:rPr>
              <a:t>D</a:t>
            </a:r>
            <a:r>
              <a:rPr lang="en-US" sz="750" dirty="0">
                <a:solidFill>
                  <a:srgbClr val="FF0000"/>
                </a:solidFill>
                <a:latin typeface="Calibri"/>
                <a:cs typeface="Calibri"/>
              </a:rPr>
              <a:t>1</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Get In The Alleys and Create Space</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2</a:t>
            </a:r>
            <a:r>
              <a:rPr sz="750" spc="30" dirty="0">
                <a:solidFill>
                  <a:srgbClr val="FF0000"/>
                </a:solidFill>
                <a:latin typeface="Calibri"/>
                <a:cs typeface="Calibri"/>
              </a:rPr>
              <a:t> </a:t>
            </a:r>
            <a:r>
              <a:rPr sz="900" dirty="0">
                <a:latin typeface="Calibri"/>
                <a:cs typeface="Calibri"/>
              </a:rPr>
              <a:t>–</a:t>
            </a:r>
            <a:r>
              <a:rPr sz="900" spc="203" dirty="0">
                <a:latin typeface="Calibri"/>
                <a:cs typeface="Calibri"/>
              </a:rPr>
              <a:t> </a:t>
            </a:r>
            <a:r>
              <a:rPr lang="en-US" sz="900" dirty="0">
                <a:latin typeface="Calibri"/>
                <a:cs typeface="Calibri"/>
              </a:rPr>
              <a:t>Get to top of Box in Middle of Field</a:t>
            </a:r>
            <a:endParaRPr sz="900" dirty="0">
              <a:latin typeface="Calibri"/>
              <a:cs typeface="Calibri"/>
            </a:endParaRPr>
          </a:p>
          <a:p>
            <a:pPr marL="9525">
              <a:lnSpc>
                <a:spcPct val="100000"/>
              </a:lnSpc>
            </a:pPr>
            <a:r>
              <a:rPr sz="900" dirty="0">
                <a:solidFill>
                  <a:srgbClr val="FF0000"/>
                </a:solidFill>
                <a:latin typeface="Calibri"/>
                <a:cs typeface="Calibri"/>
              </a:rPr>
              <a:t>D</a:t>
            </a:r>
            <a:r>
              <a:rPr lang="en-US" sz="750" dirty="0">
                <a:solidFill>
                  <a:srgbClr val="FF0000"/>
                </a:solidFill>
                <a:latin typeface="Calibri"/>
                <a:cs typeface="Calibri"/>
              </a:rPr>
              <a:t>3</a:t>
            </a:r>
            <a:r>
              <a:rPr sz="750" spc="30" dirty="0">
                <a:solidFill>
                  <a:srgbClr val="FF0000"/>
                </a:solidFill>
                <a:latin typeface="Calibri"/>
                <a:cs typeface="Calibri"/>
              </a:rPr>
              <a:t> </a:t>
            </a:r>
            <a:r>
              <a:rPr sz="900" dirty="0">
                <a:latin typeface="Calibri"/>
                <a:cs typeface="Calibri"/>
              </a:rPr>
              <a:t>– </a:t>
            </a:r>
            <a:r>
              <a:rPr lang="en-US" sz="900" dirty="0">
                <a:latin typeface="Calibri"/>
                <a:cs typeface="Calibri"/>
              </a:rPr>
              <a:t>Break to Box and Sub off for </a:t>
            </a:r>
            <a:r>
              <a:rPr lang="en-US" sz="900" dirty="0">
                <a:solidFill>
                  <a:srgbClr val="FF0000"/>
                </a:solidFill>
                <a:latin typeface="Calibri"/>
                <a:cs typeface="Calibri"/>
              </a:rPr>
              <a:t>M3</a:t>
            </a:r>
          </a:p>
          <a:p>
            <a:pPr marL="9525">
              <a:lnSpc>
                <a:spcPct val="100000"/>
              </a:lnSpc>
            </a:pPr>
            <a:r>
              <a:rPr lang="en-US" sz="900" dirty="0">
                <a:solidFill>
                  <a:srgbClr val="FF0000"/>
                </a:solidFill>
                <a:latin typeface="Calibri"/>
                <a:cs typeface="Calibri"/>
              </a:rPr>
              <a:t>G</a:t>
            </a:r>
            <a:r>
              <a:rPr lang="en-US" sz="900" dirty="0">
                <a:latin typeface="Calibri"/>
                <a:cs typeface="Calibri"/>
              </a:rPr>
              <a:t> – Direct Traffic and Find Open Man – DON’T SHRINK THE FIELD</a:t>
            </a:r>
            <a:endParaRPr sz="900" dirty="0">
              <a:latin typeface="Calibri"/>
              <a:cs typeface="Calibri"/>
            </a:endParaRPr>
          </a:p>
        </p:txBody>
      </p:sp>
      <p:sp>
        <p:nvSpPr>
          <p:cNvPr id="13" name="object 13"/>
          <p:cNvSpPr txBox="1"/>
          <p:nvPr/>
        </p:nvSpPr>
        <p:spPr>
          <a:xfrm>
            <a:off x="2178367" y="3902965"/>
            <a:ext cx="117158" cy="332783"/>
          </a:xfrm>
          <a:prstGeom prst="rect">
            <a:avLst/>
          </a:prstGeom>
        </p:spPr>
        <p:txBody>
          <a:bodyPr vert="horz" wrap="square" lIns="0" tIns="9525" rIns="0" bIns="0" rtlCol="0">
            <a:spAutoFit/>
          </a:bodyPr>
          <a:lstStyle/>
          <a:p>
            <a:pPr marL="9525">
              <a:lnSpc>
                <a:spcPct val="100000"/>
              </a:lnSpc>
              <a:spcBef>
                <a:spcPts val="75"/>
              </a:spcBef>
            </a:pPr>
            <a:endParaRPr sz="750" dirty="0">
              <a:latin typeface="Calibri"/>
              <a:cs typeface="Calibri"/>
            </a:endParaRPr>
          </a:p>
          <a:p>
            <a:pPr marL="36195">
              <a:lnSpc>
                <a:spcPct val="100000"/>
              </a:lnSpc>
              <a:spcBef>
                <a:spcPts val="4"/>
              </a:spcBef>
            </a:pPr>
            <a:endParaRPr sz="1350" dirty="0">
              <a:latin typeface="Calibri"/>
              <a:cs typeface="Calibri"/>
            </a:endParaRPr>
          </a:p>
        </p:txBody>
      </p:sp>
      <p:sp>
        <p:nvSpPr>
          <p:cNvPr id="14" name="object 14"/>
          <p:cNvSpPr txBox="1"/>
          <p:nvPr/>
        </p:nvSpPr>
        <p:spPr>
          <a:xfrm>
            <a:off x="2717886" y="4361621"/>
            <a:ext cx="251857"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M</a:t>
            </a:r>
            <a:r>
              <a:rPr lang="en-US" sz="750" b="1" spc="-19" dirty="0">
                <a:solidFill>
                  <a:srgbClr val="FF0000"/>
                </a:solidFill>
                <a:latin typeface="Calibri"/>
                <a:cs typeface="Calibri"/>
              </a:rPr>
              <a:t>2</a:t>
            </a:r>
            <a:endParaRPr sz="750" dirty="0">
              <a:latin typeface="Calibri"/>
              <a:cs typeface="Calibri"/>
            </a:endParaRPr>
          </a:p>
        </p:txBody>
      </p:sp>
      <p:sp>
        <p:nvSpPr>
          <p:cNvPr id="15" name="object 15"/>
          <p:cNvSpPr txBox="1"/>
          <p:nvPr/>
        </p:nvSpPr>
        <p:spPr>
          <a:xfrm>
            <a:off x="2421341" y="4092564"/>
            <a:ext cx="217170"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M</a:t>
            </a:r>
            <a:r>
              <a:rPr lang="en-US" sz="750" b="1" spc="-19" dirty="0">
                <a:solidFill>
                  <a:srgbClr val="FF0000"/>
                </a:solidFill>
                <a:latin typeface="Calibri"/>
                <a:cs typeface="Calibri"/>
              </a:rPr>
              <a:t>1</a:t>
            </a:r>
            <a:endParaRPr sz="750" dirty="0">
              <a:latin typeface="Calibri"/>
              <a:cs typeface="Calibri"/>
            </a:endParaRPr>
          </a:p>
        </p:txBody>
      </p:sp>
      <p:sp>
        <p:nvSpPr>
          <p:cNvPr id="17" name="object 17"/>
          <p:cNvSpPr txBox="1"/>
          <p:nvPr/>
        </p:nvSpPr>
        <p:spPr>
          <a:xfrm>
            <a:off x="2118748" y="4605792"/>
            <a:ext cx="175736" cy="224790"/>
          </a:xfrm>
          <a:prstGeom prst="rect">
            <a:avLst/>
          </a:prstGeom>
        </p:spPr>
        <p:txBody>
          <a:bodyPr vert="horz" wrap="square" lIns="0" tIns="9525" rIns="0" bIns="0" rtlCol="0">
            <a:spAutoFit/>
          </a:bodyPr>
          <a:lstStyle/>
          <a:p>
            <a:pPr marL="9525">
              <a:lnSpc>
                <a:spcPct val="100000"/>
              </a:lnSpc>
              <a:spcBef>
                <a:spcPts val="75"/>
              </a:spcBef>
            </a:pPr>
            <a:r>
              <a:rPr lang="en-US" sz="1350" b="1" spc="-19" dirty="0">
                <a:solidFill>
                  <a:srgbClr val="FF0000"/>
                </a:solidFill>
                <a:latin typeface="Calibri"/>
                <a:cs typeface="Calibri"/>
              </a:rPr>
              <a:t>D</a:t>
            </a:r>
            <a:r>
              <a:rPr lang="en-US" sz="750" b="1" spc="-19" dirty="0">
                <a:solidFill>
                  <a:srgbClr val="FF0000"/>
                </a:solidFill>
                <a:latin typeface="Calibri"/>
                <a:cs typeface="Calibri"/>
              </a:rPr>
              <a:t>2</a:t>
            </a:r>
            <a:endParaRPr sz="750" dirty="0">
              <a:latin typeface="Calibri"/>
              <a:cs typeface="Calibri"/>
            </a:endParaRPr>
          </a:p>
        </p:txBody>
      </p:sp>
      <p:sp>
        <p:nvSpPr>
          <p:cNvPr id="18" name="object 18"/>
          <p:cNvSpPr txBox="1"/>
          <p:nvPr/>
        </p:nvSpPr>
        <p:spPr>
          <a:xfrm>
            <a:off x="1662009" y="5197026"/>
            <a:ext cx="175736" cy="224790"/>
          </a:xfrm>
          <a:prstGeom prst="rect">
            <a:avLst/>
          </a:prstGeom>
        </p:spPr>
        <p:txBody>
          <a:bodyPr vert="horz" wrap="square" lIns="0" tIns="9525" rIns="0" bIns="0" rtlCol="0">
            <a:spAutoFit/>
          </a:bodyPr>
          <a:lstStyle/>
          <a:p>
            <a:pPr marL="9525">
              <a:lnSpc>
                <a:spcPct val="100000"/>
              </a:lnSpc>
              <a:spcBef>
                <a:spcPts val="75"/>
              </a:spcBef>
            </a:pPr>
            <a:r>
              <a:rPr sz="1350" b="1" spc="-19" dirty="0">
                <a:solidFill>
                  <a:srgbClr val="FF0000"/>
                </a:solidFill>
                <a:latin typeface="Calibri"/>
                <a:cs typeface="Calibri"/>
              </a:rPr>
              <a:t>D</a:t>
            </a:r>
            <a:r>
              <a:rPr lang="en-US" sz="750" b="1" spc="-19" dirty="0">
                <a:solidFill>
                  <a:srgbClr val="FF0000"/>
                </a:solidFill>
                <a:latin typeface="Calibri"/>
                <a:cs typeface="Calibri"/>
              </a:rPr>
              <a:t>1</a:t>
            </a:r>
            <a:endParaRPr sz="750" dirty="0">
              <a:latin typeface="Calibri"/>
              <a:cs typeface="Calibri"/>
            </a:endParaRPr>
          </a:p>
        </p:txBody>
      </p:sp>
      <p:grpSp>
        <p:nvGrpSpPr>
          <p:cNvPr id="19" name="object 19"/>
          <p:cNvGrpSpPr/>
          <p:nvPr/>
        </p:nvGrpSpPr>
        <p:grpSpPr>
          <a:xfrm>
            <a:off x="2731217" y="4967835"/>
            <a:ext cx="210311" cy="314801"/>
            <a:chOff x="1918716" y="2679192"/>
            <a:chExt cx="280415" cy="419734"/>
          </a:xfrm>
        </p:grpSpPr>
        <p:sp>
          <p:nvSpPr>
            <p:cNvPr id="20" name="object 20"/>
            <p:cNvSpPr/>
            <p:nvPr/>
          </p:nvSpPr>
          <p:spPr>
            <a:xfrm>
              <a:off x="1918716" y="2679192"/>
              <a:ext cx="1905" cy="419734"/>
            </a:xfrm>
            <a:custGeom>
              <a:avLst/>
              <a:gdLst/>
              <a:ahLst/>
              <a:cxnLst/>
              <a:rect l="l" t="t" r="r" b="b"/>
              <a:pathLst>
                <a:path w="1905" h="419735">
                  <a:moveTo>
                    <a:pt x="0" y="0"/>
                  </a:moveTo>
                  <a:lnTo>
                    <a:pt x="1523" y="419481"/>
                  </a:lnTo>
                </a:path>
              </a:pathLst>
            </a:custGeom>
            <a:ln w="6096">
              <a:solidFill>
                <a:srgbClr val="0D0D0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933956" y="2697480"/>
              <a:ext cx="265175" cy="164592"/>
            </a:xfrm>
            <a:prstGeom prst="rect">
              <a:avLst/>
            </a:prstGeom>
          </p:spPr>
        </p:pic>
      </p:grpSp>
      <p:sp>
        <p:nvSpPr>
          <p:cNvPr id="40" name="object 40"/>
          <p:cNvSpPr txBox="1"/>
          <p:nvPr/>
        </p:nvSpPr>
        <p:spPr>
          <a:xfrm>
            <a:off x="2971800" y="3017615"/>
            <a:ext cx="452914" cy="125034"/>
          </a:xfrm>
          <a:prstGeom prst="rect">
            <a:avLst/>
          </a:prstGeom>
        </p:spPr>
        <p:txBody>
          <a:bodyPr vert="horz" wrap="square" lIns="0" tIns="9525" rIns="0" bIns="0" rtlCol="0">
            <a:spAutoFit/>
          </a:bodyPr>
          <a:lstStyle/>
          <a:p>
            <a:pPr marL="228124">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3</a:t>
            </a:r>
            <a:endParaRPr sz="750" dirty="0">
              <a:latin typeface="Calibri"/>
              <a:cs typeface="Calibri"/>
            </a:endParaRPr>
          </a:p>
        </p:txBody>
      </p:sp>
      <p:sp>
        <p:nvSpPr>
          <p:cNvPr id="41" name="object 41"/>
          <p:cNvSpPr txBox="1"/>
          <p:nvPr/>
        </p:nvSpPr>
        <p:spPr>
          <a:xfrm>
            <a:off x="1025408" y="3002135"/>
            <a:ext cx="450533" cy="125034"/>
          </a:xfrm>
          <a:prstGeom prst="rect">
            <a:avLst/>
          </a:prstGeom>
        </p:spPr>
        <p:txBody>
          <a:bodyPr vert="horz" wrap="square" lIns="0" tIns="9525" rIns="0" bIns="0" rtlCol="0">
            <a:spAutoFit/>
          </a:bodyPr>
          <a:lstStyle/>
          <a:p>
            <a:pPr marL="199549">
              <a:lnSpc>
                <a:spcPct val="100000"/>
              </a:lnSpc>
              <a:spcBef>
                <a:spcPts val="75"/>
              </a:spcBef>
            </a:pPr>
            <a:r>
              <a:rPr lang="en-US" sz="750" b="1" spc="-19" dirty="0">
                <a:solidFill>
                  <a:srgbClr val="FF0000"/>
                </a:solidFill>
                <a:latin typeface="Calibri"/>
                <a:cs typeface="Calibri"/>
              </a:rPr>
              <a:t>A</a:t>
            </a:r>
            <a:r>
              <a:rPr lang="en-US" sz="600" b="1" spc="-19" dirty="0">
                <a:solidFill>
                  <a:srgbClr val="FF0000"/>
                </a:solidFill>
                <a:latin typeface="Calibri"/>
                <a:cs typeface="Calibri"/>
              </a:rPr>
              <a:t>1</a:t>
            </a:r>
            <a:endParaRPr sz="750" dirty="0">
              <a:latin typeface="Calibri"/>
              <a:cs typeface="Calibri"/>
            </a:endParaRPr>
          </a:p>
        </p:txBody>
      </p:sp>
      <p:sp>
        <p:nvSpPr>
          <p:cNvPr id="43" name="object 43"/>
          <p:cNvSpPr txBox="1"/>
          <p:nvPr/>
        </p:nvSpPr>
        <p:spPr>
          <a:xfrm>
            <a:off x="1989446" y="4069355"/>
            <a:ext cx="217170" cy="125034"/>
          </a:xfrm>
          <a:prstGeom prst="rect">
            <a:avLst/>
          </a:prstGeom>
        </p:spPr>
        <p:txBody>
          <a:bodyPr vert="horz" wrap="square" lIns="0" tIns="9525" rIns="0" bIns="0" rtlCol="0">
            <a:spAutoFit/>
          </a:bodyPr>
          <a:lstStyle/>
          <a:p>
            <a:pPr marL="9525">
              <a:lnSpc>
                <a:spcPct val="100000"/>
              </a:lnSpc>
              <a:spcBef>
                <a:spcPts val="75"/>
              </a:spcBef>
            </a:pPr>
            <a:r>
              <a:rPr lang="en-US" sz="750" b="1" spc="-19" dirty="0">
                <a:solidFill>
                  <a:srgbClr val="FF0000"/>
                </a:solidFill>
                <a:latin typeface="Calibri"/>
                <a:cs typeface="Calibri"/>
              </a:rPr>
              <a:t>LSM</a:t>
            </a:r>
            <a:r>
              <a:rPr lang="en-US" sz="600" b="1" spc="-19" dirty="0">
                <a:solidFill>
                  <a:srgbClr val="FF0000"/>
                </a:solidFill>
                <a:latin typeface="Calibri"/>
                <a:cs typeface="Calibri"/>
              </a:rPr>
              <a:t>4</a:t>
            </a:r>
            <a:endParaRPr sz="750" dirty="0">
              <a:latin typeface="Calibri"/>
              <a:cs typeface="Calibri"/>
            </a:endParaRPr>
          </a:p>
        </p:txBody>
      </p:sp>
      <p:sp>
        <p:nvSpPr>
          <p:cNvPr id="45" name="object 45"/>
          <p:cNvSpPr txBox="1"/>
          <p:nvPr/>
        </p:nvSpPr>
        <p:spPr>
          <a:xfrm>
            <a:off x="1236346" y="4276020"/>
            <a:ext cx="225815" cy="171201"/>
          </a:xfrm>
          <a:prstGeom prst="rect">
            <a:avLst/>
          </a:prstGeom>
        </p:spPr>
        <p:txBody>
          <a:bodyPr vert="horz" wrap="square" lIns="0" tIns="9525" rIns="0" bIns="0" rtlCol="0">
            <a:spAutoFit/>
          </a:bodyPr>
          <a:lstStyle/>
          <a:p>
            <a:pPr marL="9525">
              <a:lnSpc>
                <a:spcPct val="100000"/>
              </a:lnSpc>
              <a:spcBef>
                <a:spcPts val="75"/>
              </a:spcBef>
            </a:pPr>
            <a:r>
              <a:rPr lang="en-US" sz="1050" b="1" spc="-19" dirty="0">
                <a:solidFill>
                  <a:srgbClr val="FF0000"/>
                </a:solidFill>
                <a:latin typeface="Calibri"/>
                <a:cs typeface="Calibri"/>
              </a:rPr>
              <a:t>D3</a:t>
            </a:r>
            <a:endParaRPr sz="1050" dirty="0">
              <a:latin typeface="Calibri"/>
              <a:cs typeface="Calibri"/>
            </a:endParaRPr>
          </a:p>
        </p:txBody>
      </p:sp>
      <p:sp>
        <p:nvSpPr>
          <p:cNvPr id="56" name="object 56"/>
          <p:cNvSpPr txBox="1"/>
          <p:nvPr/>
        </p:nvSpPr>
        <p:spPr>
          <a:xfrm>
            <a:off x="2168676" y="3241451"/>
            <a:ext cx="140507" cy="540533"/>
          </a:xfrm>
          <a:prstGeom prst="rect">
            <a:avLst/>
          </a:prstGeom>
        </p:spPr>
        <p:txBody>
          <a:bodyPr vert="horz" wrap="square" lIns="0" tIns="9525" rIns="0" bIns="0" rtlCol="0">
            <a:spAutoFit/>
          </a:bodyPr>
          <a:lstStyle/>
          <a:p>
            <a:pPr>
              <a:lnSpc>
                <a:spcPct val="100000"/>
              </a:lnSpc>
              <a:spcBef>
                <a:spcPts val="75"/>
              </a:spcBef>
            </a:pPr>
            <a:r>
              <a:rPr sz="1350" b="1" dirty="0">
                <a:solidFill>
                  <a:srgbClr val="538235"/>
                </a:solidFill>
                <a:latin typeface="Calibri"/>
                <a:cs typeface="Calibri"/>
              </a:rPr>
              <a:t>G</a:t>
            </a:r>
            <a:r>
              <a:rPr lang="en-US" sz="1350" b="1" spc="-19" dirty="0">
                <a:solidFill>
                  <a:srgbClr val="FF0000"/>
                </a:solidFill>
                <a:latin typeface="Calibri"/>
                <a:cs typeface="Calibri"/>
              </a:rPr>
              <a:t>A</a:t>
            </a:r>
            <a:r>
              <a:rPr lang="en-US" sz="750" b="1" spc="-19" dirty="0">
                <a:solidFill>
                  <a:srgbClr val="FF0000"/>
                </a:solidFill>
                <a:latin typeface="Calibri"/>
                <a:cs typeface="Calibri"/>
              </a:rPr>
              <a:t>2</a:t>
            </a:r>
            <a:endParaRPr sz="1350" dirty="0">
              <a:latin typeface="Calibri"/>
              <a:cs typeface="Calibri"/>
            </a:endParaRPr>
          </a:p>
        </p:txBody>
      </p:sp>
      <p:pic>
        <p:nvPicPr>
          <p:cNvPr id="69" name="Picture 68" descr="A blue letter t with white text&#10;&#10;Description automatically generated">
            <a:extLst>
              <a:ext uri="{FF2B5EF4-FFF2-40B4-BE49-F238E27FC236}">
                <a16:creationId xmlns:a16="http://schemas.microsoft.com/office/drawing/2014/main" id="{74F8CF53-6B98-38E1-9B9C-27B813D6C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506" y="4985003"/>
            <a:ext cx="770288" cy="770288"/>
          </a:xfrm>
          <a:prstGeom prst="rect">
            <a:avLst/>
          </a:prstGeom>
        </p:spPr>
      </p:pic>
      <p:cxnSp>
        <p:nvCxnSpPr>
          <p:cNvPr id="16" name="Straight Arrow Connector 15">
            <a:extLst>
              <a:ext uri="{FF2B5EF4-FFF2-40B4-BE49-F238E27FC236}">
                <a16:creationId xmlns:a16="http://schemas.microsoft.com/office/drawing/2014/main" id="{C7FA86F5-D879-A367-523C-20C0AE1D8E5F}"/>
              </a:ext>
            </a:extLst>
          </p:cNvPr>
          <p:cNvCxnSpPr/>
          <p:nvPr/>
        </p:nvCxnSpPr>
        <p:spPr>
          <a:xfrm flipV="1">
            <a:off x="2190273" y="4235748"/>
            <a:ext cx="0" cy="347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D2721A-2AD2-E792-270B-7701D8F7502E}"/>
              </a:ext>
            </a:extLst>
          </p:cNvPr>
          <p:cNvCxnSpPr/>
          <p:nvPr/>
        </p:nvCxnSpPr>
        <p:spPr>
          <a:xfrm flipH="1">
            <a:off x="1175241" y="4131872"/>
            <a:ext cx="653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B3DC85A-86F6-26E5-45BA-0F96B5F5456F}"/>
              </a:ext>
            </a:extLst>
          </p:cNvPr>
          <p:cNvSpPr txBox="1"/>
          <p:nvPr/>
        </p:nvSpPr>
        <p:spPr>
          <a:xfrm>
            <a:off x="704817" y="4051082"/>
            <a:ext cx="317281" cy="207749"/>
          </a:xfrm>
          <a:prstGeom prst="rect">
            <a:avLst/>
          </a:prstGeom>
          <a:noFill/>
        </p:spPr>
        <p:txBody>
          <a:bodyPr wrap="square" rtlCol="0">
            <a:spAutoFit/>
          </a:bodyPr>
          <a:lstStyle/>
          <a:p>
            <a:r>
              <a:rPr lang="en-US" sz="750" b="1" dirty="0">
                <a:solidFill>
                  <a:srgbClr val="FF0000"/>
                </a:solidFill>
              </a:rPr>
              <a:t>M4</a:t>
            </a:r>
          </a:p>
        </p:txBody>
      </p:sp>
      <p:sp>
        <p:nvSpPr>
          <p:cNvPr id="29" name="TextBox 28">
            <a:extLst>
              <a:ext uri="{FF2B5EF4-FFF2-40B4-BE49-F238E27FC236}">
                <a16:creationId xmlns:a16="http://schemas.microsoft.com/office/drawing/2014/main" id="{08FEA2CC-5AC1-DA6C-CDA3-91DEF86DAD7B}"/>
              </a:ext>
            </a:extLst>
          </p:cNvPr>
          <p:cNvSpPr txBox="1"/>
          <p:nvPr/>
        </p:nvSpPr>
        <p:spPr>
          <a:xfrm>
            <a:off x="2499798" y="5153400"/>
            <a:ext cx="290881" cy="253916"/>
          </a:xfrm>
          <a:prstGeom prst="rect">
            <a:avLst/>
          </a:prstGeom>
          <a:noFill/>
        </p:spPr>
        <p:txBody>
          <a:bodyPr wrap="square" rtlCol="0">
            <a:spAutoFit/>
          </a:bodyPr>
          <a:lstStyle/>
          <a:p>
            <a:r>
              <a:rPr lang="en-US" sz="1050" b="1" dirty="0">
                <a:solidFill>
                  <a:srgbClr val="FF0000"/>
                </a:solidFill>
              </a:rPr>
              <a:t>G</a:t>
            </a:r>
          </a:p>
        </p:txBody>
      </p:sp>
      <p:cxnSp>
        <p:nvCxnSpPr>
          <p:cNvPr id="31" name="Straight Arrow Connector 30">
            <a:extLst>
              <a:ext uri="{FF2B5EF4-FFF2-40B4-BE49-F238E27FC236}">
                <a16:creationId xmlns:a16="http://schemas.microsoft.com/office/drawing/2014/main" id="{4CDEACF5-9AB3-0663-E486-C79DACB1FD58}"/>
              </a:ext>
            </a:extLst>
          </p:cNvPr>
          <p:cNvCxnSpPr>
            <a:stCxn id="28" idx="2"/>
          </p:cNvCxnSpPr>
          <p:nvPr/>
        </p:nvCxnSpPr>
        <p:spPr>
          <a:xfrm>
            <a:off x="647594" y="4051374"/>
            <a:ext cx="703384" cy="531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DF2F868-9F03-65B1-4F97-2E6A331D96FD}"/>
              </a:ext>
            </a:extLst>
          </p:cNvPr>
          <p:cNvSpPr txBox="1"/>
          <p:nvPr/>
        </p:nvSpPr>
        <p:spPr>
          <a:xfrm>
            <a:off x="724760" y="4401140"/>
            <a:ext cx="288177" cy="334835"/>
          </a:xfrm>
          <a:prstGeom prst="rect">
            <a:avLst/>
          </a:prstGeom>
          <a:noFill/>
        </p:spPr>
        <p:txBody>
          <a:bodyPr wrap="square" rtlCol="0">
            <a:spAutoFit/>
          </a:bodyPr>
          <a:lstStyle/>
          <a:p>
            <a:r>
              <a:rPr lang="en-US" sz="788" b="1" dirty="0">
                <a:solidFill>
                  <a:srgbClr val="FF0000"/>
                </a:solidFill>
              </a:rPr>
              <a:t>M3</a:t>
            </a:r>
          </a:p>
        </p:txBody>
      </p:sp>
      <p:cxnSp>
        <p:nvCxnSpPr>
          <p:cNvPr id="34" name="Straight Arrow Connector 33">
            <a:extLst>
              <a:ext uri="{FF2B5EF4-FFF2-40B4-BE49-F238E27FC236}">
                <a16:creationId xmlns:a16="http://schemas.microsoft.com/office/drawing/2014/main" id="{235C61A0-2273-1FBF-114D-F35D188D912C}"/>
              </a:ext>
            </a:extLst>
          </p:cNvPr>
          <p:cNvCxnSpPr>
            <a:stCxn id="45" idx="1"/>
          </p:cNvCxnSpPr>
          <p:nvPr/>
        </p:nvCxnSpPr>
        <p:spPr>
          <a:xfrm flipH="1">
            <a:off x="905311" y="4361621"/>
            <a:ext cx="3310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752E5A-074E-982C-3319-4E96A267A181}"/>
              </a:ext>
            </a:extLst>
          </p:cNvPr>
          <p:cNvCxnSpPr>
            <a:cxnSpLocks/>
          </p:cNvCxnSpPr>
          <p:nvPr/>
        </p:nvCxnSpPr>
        <p:spPr>
          <a:xfrm flipV="1">
            <a:off x="905311" y="4235748"/>
            <a:ext cx="844566" cy="260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D73AF2-2A85-8ADF-C9CE-F3238C46BD18}"/>
              </a:ext>
            </a:extLst>
          </p:cNvPr>
          <p:cNvCxnSpPr>
            <a:stCxn id="14" idx="3"/>
          </p:cNvCxnSpPr>
          <p:nvPr/>
        </p:nvCxnSpPr>
        <p:spPr>
          <a:xfrm flipV="1">
            <a:off x="2969743" y="4323287"/>
            <a:ext cx="266281" cy="15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0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D17F174-6B5F-9CF7-BB8E-0E05DA1AD866}"/>
              </a:ext>
            </a:extLst>
          </p:cNvPr>
          <p:cNvGraphicFramePr>
            <a:graphicFrameLocks noGrp="1"/>
          </p:cNvGraphicFramePr>
          <p:nvPr>
            <p:extLst>
              <p:ext uri="{D42A27DB-BD31-4B8C-83A1-F6EECF244321}">
                <p14:modId xmlns:p14="http://schemas.microsoft.com/office/powerpoint/2010/main" val="2974744209"/>
              </p:ext>
            </p:extLst>
          </p:nvPr>
        </p:nvGraphicFramePr>
        <p:xfrm>
          <a:off x="577049" y="355108"/>
          <a:ext cx="8105318" cy="6276519"/>
        </p:xfrm>
        <a:graphic>
          <a:graphicData uri="http://schemas.openxmlformats.org/drawingml/2006/table">
            <a:tbl>
              <a:tblPr>
                <a:tableStyleId>{5C22544A-7EE6-4342-B048-85BDC9FD1C3A}</a:tableStyleId>
              </a:tblPr>
              <a:tblGrid>
                <a:gridCol w="623486">
                  <a:extLst>
                    <a:ext uri="{9D8B030D-6E8A-4147-A177-3AD203B41FA5}">
                      <a16:colId xmlns:a16="http://schemas.microsoft.com/office/drawing/2014/main" val="3620625209"/>
                    </a:ext>
                  </a:extLst>
                </a:gridCol>
                <a:gridCol w="623486">
                  <a:extLst>
                    <a:ext uri="{9D8B030D-6E8A-4147-A177-3AD203B41FA5}">
                      <a16:colId xmlns:a16="http://schemas.microsoft.com/office/drawing/2014/main" val="3951429111"/>
                    </a:ext>
                  </a:extLst>
                </a:gridCol>
                <a:gridCol w="623486">
                  <a:extLst>
                    <a:ext uri="{9D8B030D-6E8A-4147-A177-3AD203B41FA5}">
                      <a16:colId xmlns:a16="http://schemas.microsoft.com/office/drawing/2014/main" val="1094997407"/>
                    </a:ext>
                  </a:extLst>
                </a:gridCol>
                <a:gridCol w="623486">
                  <a:extLst>
                    <a:ext uri="{9D8B030D-6E8A-4147-A177-3AD203B41FA5}">
                      <a16:colId xmlns:a16="http://schemas.microsoft.com/office/drawing/2014/main" val="4090162579"/>
                    </a:ext>
                  </a:extLst>
                </a:gridCol>
                <a:gridCol w="623486">
                  <a:extLst>
                    <a:ext uri="{9D8B030D-6E8A-4147-A177-3AD203B41FA5}">
                      <a16:colId xmlns:a16="http://schemas.microsoft.com/office/drawing/2014/main" val="2962262543"/>
                    </a:ext>
                  </a:extLst>
                </a:gridCol>
                <a:gridCol w="623486">
                  <a:extLst>
                    <a:ext uri="{9D8B030D-6E8A-4147-A177-3AD203B41FA5}">
                      <a16:colId xmlns:a16="http://schemas.microsoft.com/office/drawing/2014/main" val="3125077885"/>
                    </a:ext>
                  </a:extLst>
                </a:gridCol>
                <a:gridCol w="623486">
                  <a:extLst>
                    <a:ext uri="{9D8B030D-6E8A-4147-A177-3AD203B41FA5}">
                      <a16:colId xmlns:a16="http://schemas.microsoft.com/office/drawing/2014/main" val="2590771041"/>
                    </a:ext>
                  </a:extLst>
                </a:gridCol>
                <a:gridCol w="623486">
                  <a:extLst>
                    <a:ext uri="{9D8B030D-6E8A-4147-A177-3AD203B41FA5}">
                      <a16:colId xmlns:a16="http://schemas.microsoft.com/office/drawing/2014/main" val="462350137"/>
                    </a:ext>
                  </a:extLst>
                </a:gridCol>
                <a:gridCol w="623486">
                  <a:extLst>
                    <a:ext uri="{9D8B030D-6E8A-4147-A177-3AD203B41FA5}">
                      <a16:colId xmlns:a16="http://schemas.microsoft.com/office/drawing/2014/main" val="2192914195"/>
                    </a:ext>
                  </a:extLst>
                </a:gridCol>
                <a:gridCol w="623486">
                  <a:extLst>
                    <a:ext uri="{9D8B030D-6E8A-4147-A177-3AD203B41FA5}">
                      <a16:colId xmlns:a16="http://schemas.microsoft.com/office/drawing/2014/main" val="4288329623"/>
                    </a:ext>
                  </a:extLst>
                </a:gridCol>
                <a:gridCol w="623486">
                  <a:extLst>
                    <a:ext uri="{9D8B030D-6E8A-4147-A177-3AD203B41FA5}">
                      <a16:colId xmlns:a16="http://schemas.microsoft.com/office/drawing/2014/main" val="2695844944"/>
                    </a:ext>
                  </a:extLst>
                </a:gridCol>
                <a:gridCol w="623486">
                  <a:extLst>
                    <a:ext uri="{9D8B030D-6E8A-4147-A177-3AD203B41FA5}">
                      <a16:colId xmlns:a16="http://schemas.microsoft.com/office/drawing/2014/main" val="1418929374"/>
                    </a:ext>
                  </a:extLst>
                </a:gridCol>
                <a:gridCol w="623486">
                  <a:extLst>
                    <a:ext uri="{9D8B030D-6E8A-4147-A177-3AD203B41FA5}">
                      <a16:colId xmlns:a16="http://schemas.microsoft.com/office/drawing/2014/main" val="1331560835"/>
                    </a:ext>
                  </a:extLst>
                </a:gridCol>
              </a:tblGrid>
              <a:tr h="152324">
                <a:tc gridSpan="2">
                  <a:txBody>
                    <a:bodyPr/>
                    <a:lstStyle/>
                    <a:p>
                      <a:pPr algn="l" fontAlgn="b"/>
                      <a:r>
                        <a:rPr lang="en-US" sz="800" u="sng" strike="noStrike">
                          <a:effectLst/>
                        </a:rPr>
                        <a:t>Call Sheet</a:t>
                      </a:r>
                      <a:endParaRPr lang="en-US" sz="800" b="1" i="0" u="sng" strike="noStrike">
                        <a:solidFill>
                          <a:srgbClr val="000000"/>
                        </a:solidFill>
                        <a:effectLst/>
                        <a:latin typeface="Calibri" panose="020F0502020204030204" pitchFamily="34" charset="0"/>
                      </a:endParaRPr>
                    </a:p>
                  </a:txBody>
                  <a:tcPr marL="6656" marR="6656" marT="6656"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724822207"/>
                  </a:ext>
                </a:extLst>
              </a:tr>
              <a:tr h="152324">
                <a:tc>
                  <a:txBody>
                    <a:bodyPr/>
                    <a:lstStyle/>
                    <a:p>
                      <a:pPr algn="l" fontAlgn="b"/>
                      <a:endParaRPr lang="en-US" sz="800" b="0" i="0" u="none" strike="noStrike" dirty="0">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895504873"/>
                  </a:ext>
                </a:extLst>
              </a:tr>
              <a:tr h="152324">
                <a:tc>
                  <a:txBody>
                    <a:bodyPr/>
                    <a:lstStyle/>
                    <a:p>
                      <a:pPr algn="l" fontAlgn="ctr"/>
                      <a:r>
                        <a:rPr lang="en-US" sz="600" u="sng" strike="noStrike">
                          <a:effectLst/>
                        </a:rPr>
                        <a:t>Defense</a:t>
                      </a:r>
                      <a:endParaRPr lang="en-US" sz="600" b="1" i="0" u="sng"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ctr"/>
                      <a:endParaRPr lang="en-US" sz="600" b="0" i="0"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216230517"/>
                  </a:ext>
                </a:extLst>
              </a:tr>
              <a:tr h="152324">
                <a:tc gridSpan="3">
                  <a:txBody>
                    <a:bodyPr/>
                    <a:lstStyle/>
                    <a:p>
                      <a:pPr algn="l" fontAlgn="ctr"/>
                      <a:r>
                        <a:rPr lang="en-US" sz="600" u="none" strike="noStrike">
                          <a:effectLst/>
                        </a:rPr>
                        <a:t>Eagle – Early Call – Slide Early </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ctr"/>
                      <a:r>
                        <a:rPr lang="en-US" sz="600" u="sng" strike="noStrike">
                          <a:effectLst/>
                        </a:rPr>
                        <a:t>Ride/Clear</a:t>
                      </a:r>
                      <a:endParaRPr lang="en-US" sz="600" b="1" i="0" u="sng"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3103809927"/>
                  </a:ext>
                </a:extLst>
              </a:tr>
              <a:tr h="216883">
                <a:tc gridSpan="5">
                  <a:txBody>
                    <a:bodyPr/>
                    <a:lstStyle/>
                    <a:p>
                      <a:pPr algn="l" fontAlgn="ctr"/>
                      <a:r>
                        <a:rPr lang="en-US" sz="600" u="none" strike="noStrike">
                          <a:effectLst/>
                        </a:rPr>
                        <a:t>BLACK – Lock Off everyone – Play Ball Hard – Go for Takeaway </a:t>
                      </a:r>
                      <a:endParaRPr lang="en-US" sz="600" b="1"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6">
                  <a:txBody>
                    <a:bodyPr/>
                    <a:lstStyle/>
                    <a:p>
                      <a:pPr algn="l" fontAlgn="ctr"/>
                      <a:r>
                        <a:rPr lang="en-US" sz="600" u="none" strike="noStrike">
                          <a:effectLst/>
                        </a:rPr>
                        <a:t>Diamond – 2 middies to the top of the box – 2 Close D in the corners; 3</a:t>
                      </a:r>
                      <a:r>
                        <a:rPr lang="en-US" sz="600" u="none" strike="noStrike" baseline="30000">
                          <a:effectLst/>
                        </a:rPr>
                        <a:t>rd</a:t>
                      </a:r>
                      <a:r>
                        <a:rPr lang="en-US" sz="600" u="none" strike="noStrike">
                          <a:effectLst/>
                        </a:rPr>
                        <a:t> at</a:t>
                      </a:r>
                      <a:endParaRPr lang="en-US" sz="600" b="1"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895325"/>
                  </a:ext>
                </a:extLst>
              </a:tr>
              <a:tr h="216883">
                <a:tc gridSpan="2">
                  <a:txBody>
                    <a:bodyPr/>
                    <a:lstStyle/>
                    <a:p>
                      <a:pPr algn="l" fontAlgn="ctr"/>
                      <a:r>
                        <a:rPr lang="en-US" sz="600" u="sng" strike="noStrike">
                          <a:effectLst/>
                        </a:rPr>
                        <a:t>FIRE</a:t>
                      </a:r>
                      <a:r>
                        <a:rPr lang="en-US" sz="600" u="none" strike="noStrike">
                          <a:effectLst/>
                        </a:rPr>
                        <a:t>– Slide Call</a:t>
                      </a:r>
                      <a:endParaRPr lang="en-US" sz="600" b="1" i="0"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1"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1"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1"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6">
                  <a:txBody>
                    <a:bodyPr/>
                    <a:lstStyle/>
                    <a:p>
                      <a:pPr algn="l" fontAlgn="ctr"/>
                      <a:r>
                        <a:rPr lang="en-US" sz="600" u="none" strike="noStrike">
                          <a:effectLst/>
                        </a:rPr>
                        <a:t>Hot Dog - Middies Out Wide - LSM Up The Middle of the Field - Boston Pole Off</a:t>
                      </a:r>
                      <a:endParaRPr lang="en-US" sz="600" b="1"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4279853"/>
                  </a:ext>
                </a:extLst>
              </a:tr>
              <a:tr h="152324">
                <a:tc gridSpan="7">
                  <a:txBody>
                    <a:bodyPr/>
                    <a:lstStyle/>
                    <a:p>
                      <a:pPr algn="l" fontAlgn="ctr"/>
                      <a:r>
                        <a:rPr lang="en-US" sz="600" u="none" strike="noStrike">
                          <a:effectLst/>
                        </a:rPr>
                        <a:t>RICO – Person Slid to. Slide guy releases him from double and recovers to the crease </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600" u="none" strike="noStrike">
                          <a:effectLst/>
                        </a:rPr>
                        <a:t>Cuse – Ride – 3 Attack Across Near Midline – 10 Man Ride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4033463505"/>
                  </a:ext>
                </a:extLst>
              </a:tr>
              <a:tr h="216883">
                <a:tc gridSpan="4">
                  <a:txBody>
                    <a:bodyPr/>
                    <a:lstStyle/>
                    <a:p>
                      <a:pPr algn="l" fontAlgn="ctr"/>
                      <a:r>
                        <a:rPr lang="en-US" sz="600" u="none" strike="noStrike">
                          <a:effectLst/>
                        </a:rPr>
                        <a:t>Reduce – Opposite Ball – Sluff in and Help on Crease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5">
                  <a:txBody>
                    <a:bodyPr/>
                    <a:lstStyle/>
                    <a:p>
                      <a:pPr algn="l" fontAlgn="ctr"/>
                      <a:r>
                        <a:rPr lang="en-US" sz="600" u="sng" strike="noStrike">
                          <a:effectLst/>
                        </a:rPr>
                        <a:t>Panther – Man Down Clear – Panther is always Shorty – </a:t>
                      </a:r>
                      <a:endParaRPr lang="en-US" sz="600" b="1" i="0"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1" i="0" u="sng"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672294379"/>
                  </a:ext>
                </a:extLst>
              </a:tr>
              <a:tr h="216883">
                <a:tc gridSpan="4">
                  <a:txBody>
                    <a:bodyPr/>
                    <a:lstStyle/>
                    <a:p>
                      <a:pPr algn="l" fontAlgn="ctr"/>
                      <a:r>
                        <a:rPr lang="en-US" sz="600" u="none" strike="noStrike">
                          <a:effectLst/>
                        </a:rPr>
                        <a:t>Cobra – Ball Below GLE – Slide Comes Cross Crease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6">
                  <a:txBody>
                    <a:bodyPr/>
                    <a:lstStyle/>
                    <a:p>
                      <a:pPr algn="l" fontAlgn="b"/>
                      <a:r>
                        <a:rPr lang="en-US" sz="600" u="sng" strike="noStrike">
                          <a:effectLst/>
                        </a:rPr>
                        <a:t>Designated LSM comes to box for Middie. Attack are at top of Far Restraining box. </a:t>
                      </a:r>
                      <a:endParaRPr lang="en-US" sz="600" b="1" i="0" u="sng" strike="noStrike">
                        <a:solidFill>
                          <a:srgbClr val="000000"/>
                        </a:solidFill>
                        <a:effectLst/>
                        <a:latin typeface="Calibri" panose="020F0502020204030204" pitchFamily="34" charset="0"/>
                      </a:endParaRPr>
                    </a:p>
                  </a:txBody>
                  <a:tcPr marL="6656" marR="6656" marT="665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503096"/>
                  </a:ext>
                </a:extLst>
              </a:tr>
              <a:tr h="216883">
                <a:tc gridSpan="4">
                  <a:txBody>
                    <a:bodyPr/>
                    <a:lstStyle/>
                    <a:p>
                      <a:pPr algn="l" fontAlgn="ctr"/>
                      <a:r>
                        <a:rPr lang="en-US" sz="600" u="sng" strike="noStrike">
                          <a:effectLst/>
                        </a:rPr>
                        <a:t>Regular</a:t>
                      </a:r>
                      <a:r>
                        <a:rPr lang="en-US" sz="600" u="none" strike="noStrike">
                          <a:effectLst/>
                        </a:rPr>
                        <a:t> – Backer Zone Defense - Hybrid Defense</a:t>
                      </a:r>
                      <a:endParaRPr lang="en-US" sz="600" b="1" i="1"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1" i="0" u="sng" strike="noStrike">
                        <a:solidFill>
                          <a:srgbClr val="000000"/>
                        </a:solidFill>
                        <a:effectLst/>
                        <a:latin typeface="Calibri" panose="020F0502020204030204" pitchFamily="34" charset="0"/>
                      </a:endParaRPr>
                    </a:p>
                  </a:txBody>
                  <a:tcPr marL="6656" marR="6656" marT="6656" marB="0" anchor="b"/>
                </a:tc>
                <a:tc>
                  <a:txBody>
                    <a:bodyPr/>
                    <a:lstStyle/>
                    <a:p>
                      <a:pPr algn="l" fontAlgn="ctr"/>
                      <a:r>
                        <a:rPr lang="en-US" sz="600" u="sng" strike="noStrike">
                          <a:effectLst/>
                        </a:rPr>
                        <a:t>Basic Calls - </a:t>
                      </a:r>
                      <a:endParaRPr lang="en-US" sz="600" b="1" i="0" u="sng"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913343403"/>
                  </a:ext>
                </a:extLst>
              </a:tr>
              <a:tr h="152324">
                <a:tc gridSpan="5">
                  <a:txBody>
                    <a:bodyPr/>
                    <a:lstStyle/>
                    <a:p>
                      <a:pPr algn="l" fontAlgn="ctr"/>
                      <a:r>
                        <a:rPr lang="en-US" sz="600" u="none" strike="noStrike">
                          <a:effectLst/>
                        </a:rPr>
                        <a:t>Pillars – 4 Corners in the Zone – Can be a shorty or Pole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2">
                  <a:txBody>
                    <a:bodyPr/>
                    <a:lstStyle/>
                    <a:p>
                      <a:pPr algn="l" fontAlgn="ctr"/>
                      <a:r>
                        <a:rPr lang="en-US" sz="600" u="none" strike="noStrike">
                          <a:effectLst/>
                        </a:rPr>
                        <a:t>Boston – Box Side </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728393142"/>
                  </a:ext>
                </a:extLst>
              </a:tr>
              <a:tr h="216883">
                <a:tc gridSpan="5">
                  <a:txBody>
                    <a:bodyPr/>
                    <a:lstStyle/>
                    <a:p>
                      <a:pPr algn="l" fontAlgn="ctr"/>
                      <a:r>
                        <a:rPr lang="en-US" sz="600" u="none" strike="noStrike">
                          <a:effectLst/>
                        </a:rPr>
                        <a:t>Bingo – Slide Man/Help Man in the Zone – Always in the middle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3">
                  <a:txBody>
                    <a:bodyPr/>
                    <a:lstStyle/>
                    <a:p>
                      <a:pPr algn="l" fontAlgn="ctr"/>
                      <a:r>
                        <a:rPr lang="en-US" sz="600" u="none" strike="noStrike">
                          <a:effectLst/>
                        </a:rPr>
                        <a:t>FRISCO – Opposite Box Side</a:t>
                      </a:r>
                      <a:endParaRPr lang="en-US" sz="600" b="0" i="0"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858696518"/>
                  </a:ext>
                </a:extLst>
              </a:tr>
              <a:tr h="216883">
                <a:tc gridSpan="7">
                  <a:txBody>
                    <a:bodyPr/>
                    <a:lstStyle/>
                    <a:p>
                      <a:pPr algn="l" fontAlgn="ctr"/>
                      <a:r>
                        <a:rPr lang="en-US" sz="600" u="none" strike="noStrike">
                          <a:effectLst/>
                        </a:rPr>
                        <a:t>Regular – Two Poles at Low Pillars, Two Shortys High Pillars  LSM is Backer with Pole as Crease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ctr"/>
                      <a:r>
                        <a:rPr lang="en-US" sz="600" u="none" strike="noStrike">
                          <a:effectLst/>
                        </a:rPr>
                        <a:t>Reduce – Sluff in; Help On Crease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964812406"/>
                  </a:ext>
                </a:extLst>
              </a:tr>
              <a:tr h="216883">
                <a:tc gridSpan="7">
                  <a:txBody>
                    <a:bodyPr/>
                    <a:lstStyle/>
                    <a:p>
                      <a:pPr algn="l" fontAlgn="ctr"/>
                      <a:r>
                        <a:rPr lang="en-US" sz="600" u="sng" strike="noStrike">
                          <a:effectLst/>
                        </a:rPr>
                        <a:t>Fourman –</a:t>
                      </a:r>
                      <a:r>
                        <a:rPr lang="en-US" sz="600" u="none" strike="noStrike">
                          <a:effectLst/>
                        </a:rPr>
                        <a:t> Four Poles as Pillars, Two Shortys are in Middle playing crease and Backer</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ctr"/>
                      <a:r>
                        <a:rPr lang="en-US" sz="600" u="none" strike="noStrike">
                          <a:effectLst/>
                        </a:rPr>
                        <a:t>Spike – Push Ball Down wing Through X</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674513426"/>
                  </a:ext>
                </a:extLst>
              </a:tr>
              <a:tr h="216883">
                <a:tc gridSpan="2">
                  <a:txBody>
                    <a:bodyPr/>
                    <a:lstStyle/>
                    <a:p>
                      <a:pPr algn="l" fontAlgn="ctr"/>
                      <a:r>
                        <a:rPr lang="en-US" sz="600" u="sng" strike="noStrike">
                          <a:effectLst/>
                        </a:rPr>
                        <a:t>NUMBERS - Man Defense</a:t>
                      </a:r>
                      <a:endParaRPr lang="en-US" sz="600" b="1" i="1"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3">
                  <a:txBody>
                    <a:bodyPr/>
                    <a:lstStyle/>
                    <a:p>
                      <a:pPr algn="l" fontAlgn="ctr"/>
                      <a:r>
                        <a:rPr lang="en-US" sz="600" u="none" strike="noStrike">
                          <a:effectLst/>
                        </a:rPr>
                        <a:t>Shark – Man Hunting Down to Ball</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377361531"/>
                  </a:ext>
                </a:extLst>
              </a:tr>
              <a:tr h="216883">
                <a:tc gridSpan="4">
                  <a:txBody>
                    <a:bodyPr/>
                    <a:lstStyle/>
                    <a:p>
                      <a:pPr algn="l" fontAlgn="ctr"/>
                      <a:r>
                        <a:rPr lang="en-US" sz="600" u="sng" strike="noStrike">
                          <a:effectLst/>
                        </a:rPr>
                        <a:t>50 -</a:t>
                      </a:r>
                      <a:r>
                        <a:rPr lang="en-US" sz="600" u="none" strike="noStrike">
                          <a:effectLst/>
                        </a:rPr>
                        <a:t> Sit Back at the Hot Zone and Pack It In </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3">
                  <a:txBody>
                    <a:bodyPr/>
                    <a:lstStyle/>
                    <a:p>
                      <a:pPr algn="l" fontAlgn="ctr"/>
                      <a:r>
                        <a:rPr lang="en-US" sz="600" u="none" strike="noStrike">
                          <a:effectLst/>
                        </a:rPr>
                        <a:t>Fly – Flying above Shark on Ball Side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3821641205"/>
                  </a:ext>
                </a:extLst>
              </a:tr>
              <a:tr h="216883">
                <a:tc gridSpan="4">
                  <a:txBody>
                    <a:bodyPr/>
                    <a:lstStyle/>
                    <a:p>
                      <a:pPr algn="l" fontAlgn="ctr"/>
                      <a:r>
                        <a:rPr lang="en-US" sz="600" u="sng" strike="noStrike">
                          <a:effectLst/>
                        </a:rPr>
                        <a:t>100 -</a:t>
                      </a:r>
                      <a:r>
                        <a:rPr lang="en-US" sz="600" u="none" strike="noStrike">
                          <a:effectLst/>
                        </a:rPr>
                        <a:t> Pressure Ball  Adjacents are in Hlaf Position</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6">
                  <a:txBody>
                    <a:bodyPr/>
                    <a:lstStyle/>
                    <a:p>
                      <a:pPr algn="l" fontAlgn="ctr"/>
                      <a:r>
                        <a:rPr lang="en-US" sz="600" u="none" strike="noStrike">
                          <a:effectLst/>
                        </a:rPr>
                        <a:t>Stretch – Ball Carrier coming at you? Stretch away to make more space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8353661"/>
                  </a:ext>
                </a:extLst>
              </a:tr>
              <a:tr h="152324">
                <a:tc gridSpan="3">
                  <a:txBody>
                    <a:bodyPr/>
                    <a:lstStyle/>
                    <a:p>
                      <a:pPr algn="l" fontAlgn="ctr"/>
                      <a:r>
                        <a:rPr lang="en-US" sz="600" u="sng" strike="noStrike">
                          <a:effectLst/>
                        </a:rPr>
                        <a:t>200 -</a:t>
                      </a:r>
                      <a:r>
                        <a:rPr lang="en-US" sz="600" u="none" strike="noStrike">
                          <a:effectLst/>
                        </a:rPr>
                        <a:t> Pressure Ball and Adjacents</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2">
                  <a:txBody>
                    <a:bodyPr/>
                    <a:lstStyle/>
                    <a:p>
                      <a:pPr algn="l" fontAlgn="ctr"/>
                      <a:r>
                        <a:rPr lang="en-US" sz="600" u="none" strike="noStrike">
                          <a:effectLst/>
                        </a:rPr>
                        <a:t>Wholesale – Everyone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002119400"/>
                  </a:ext>
                </a:extLst>
              </a:tr>
              <a:tr h="216883">
                <a:tc gridSpan="5">
                  <a:txBody>
                    <a:bodyPr/>
                    <a:lstStyle/>
                    <a:p>
                      <a:pPr algn="l" fontAlgn="ctr"/>
                      <a:r>
                        <a:rPr lang="en-US" sz="600" u="sng" strike="noStrike">
                          <a:effectLst/>
                        </a:rPr>
                        <a:t>300 - True Backer Zone - Always Pass Off and Pack It In</a:t>
                      </a:r>
                      <a:endParaRPr lang="en-US" sz="600" b="1" i="1"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4">
                  <a:txBody>
                    <a:bodyPr/>
                    <a:lstStyle/>
                    <a:p>
                      <a:pPr algn="l" fontAlgn="ctr"/>
                      <a:r>
                        <a:rPr lang="en-US" sz="600" u="none" strike="noStrike">
                          <a:effectLst/>
                        </a:rPr>
                        <a:t>Zombie - MAN ON! Tuck your Stick and Run to Space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4140571085"/>
                  </a:ext>
                </a:extLst>
              </a:tr>
              <a:tr h="216883">
                <a:tc gridSpan="3">
                  <a:txBody>
                    <a:bodyPr/>
                    <a:lstStyle/>
                    <a:p>
                      <a:pPr algn="l" fontAlgn="ctr"/>
                      <a:r>
                        <a:rPr lang="en-US" sz="600" u="sng" strike="noStrike">
                          <a:effectLst/>
                        </a:rPr>
                        <a:t>Lion - Double Lock on Shorties</a:t>
                      </a:r>
                      <a:endParaRPr lang="en-US" sz="600" b="1" i="1"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4">
                  <a:txBody>
                    <a:bodyPr/>
                    <a:lstStyle/>
                    <a:p>
                      <a:pPr algn="l" fontAlgn="ctr"/>
                      <a:r>
                        <a:rPr lang="en-US" sz="600" u="sng" strike="noStrike">
                          <a:effectLst/>
                        </a:rPr>
                        <a:t>ICE CREAM </a:t>
                      </a:r>
                      <a:r>
                        <a:rPr lang="en-US" sz="600" u="none" strike="noStrike">
                          <a:effectLst/>
                        </a:rPr>
                        <a:t>– Slow Down Call – We Want to Substitute</a:t>
                      </a:r>
                      <a:endParaRPr lang="en-US" sz="600" b="0" i="0"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750269946"/>
                  </a:ext>
                </a:extLst>
              </a:tr>
              <a:tr h="152324">
                <a:tc gridSpan="2">
                  <a:txBody>
                    <a:bodyPr/>
                    <a:lstStyle/>
                    <a:p>
                      <a:pPr algn="l" fontAlgn="ctr"/>
                      <a:r>
                        <a:rPr lang="en-US" sz="600" u="sng" strike="noStrike">
                          <a:effectLst/>
                        </a:rPr>
                        <a:t>Animals - </a:t>
                      </a:r>
                      <a:r>
                        <a:rPr lang="en-US" sz="600" u="none" strike="noStrike">
                          <a:effectLst/>
                        </a:rPr>
                        <a:t>Zone Defense</a:t>
                      </a:r>
                      <a:endParaRPr lang="en-US" sz="600" b="1" i="1"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3">
                  <a:txBody>
                    <a:bodyPr/>
                    <a:lstStyle/>
                    <a:p>
                      <a:pPr algn="l" fontAlgn="ctr"/>
                      <a:r>
                        <a:rPr lang="en-US" sz="600" u="none" strike="noStrike">
                          <a:effectLst/>
                        </a:rPr>
                        <a:t>Red – </a:t>
                      </a:r>
                      <a:r>
                        <a:rPr lang="en-US" sz="600" u="sng" strike="noStrike">
                          <a:effectLst/>
                        </a:rPr>
                        <a:t>DO NOT GO TO THE CAGE</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415698528"/>
                  </a:ext>
                </a:extLst>
              </a:tr>
              <a:tr h="216883">
                <a:tc gridSpan="3">
                  <a:txBody>
                    <a:bodyPr/>
                    <a:lstStyle/>
                    <a:p>
                      <a:pPr algn="l" fontAlgn="ctr"/>
                      <a:r>
                        <a:rPr lang="en-US" sz="600" u="none" strike="noStrike">
                          <a:effectLst/>
                        </a:rPr>
                        <a:t>Smash - Double Ball side Pass with Poles</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2">
                  <a:txBody>
                    <a:bodyPr/>
                    <a:lstStyle/>
                    <a:p>
                      <a:pPr algn="l" fontAlgn="ctr"/>
                      <a:r>
                        <a:rPr lang="en-US" sz="600" u="none" strike="noStrike">
                          <a:effectLst/>
                        </a:rPr>
                        <a:t>Green – Play Normal</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786788440"/>
                  </a:ext>
                </a:extLst>
              </a:tr>
              <a:tr h="216883">
                <a:tc gridSpan="7">
                  <a:txBody>
                    <a:bodyPr/>
                    <a:lstStyle/>
                    <a:p>
                      <a:pPr algn="l" fontAlgn="ctr"/>
                      <a:r>
                        <a:rPr lang="en-US" sz="600" u="none" strike="noStrike">
                          <a:effectLst/>
                        </a:rPr>
                        <a:t>Indiana – Two Bottom Pillars are Shortys – Top Pillars are Poles – Crease and Backer are Poles</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600" u="none" strike="noStrike">
                          <a:effectLst/>
                        </a:rPr>
                        <a:t>Buzz/Boston – Substitution Through the Box</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4286010468"/>
                  </a:ext>
                </a:extLst>
              </a:tr>
              <a:tr h="216883">
                <a:tc gridSpan="7">
                  <a:txBody>
                    <a:bodyPr/>
                    <a:lstStyle/>
                    <a:p>
                      <a:pPr algn="l" fontAlgn="ctr"/>
                      <a:r>
                        <a:rPr lang="en-US" sz="600" u="none" strike="noStrike">
                          <a:effectLst/>
                        </a:rPr>
                        <a:t>Smash - Double Defense - Deny Topside - Double Ball - Push Below GLE - Double Comes from Back</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600" u="none" strike="noStrike">
                          <a:effectLst/>
                        </a:rPr>
                        <a:t>DEEP– Subbing through Midline – Pulling Pole off the field </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3865802770"/>
                  </a:ext>
                </a:extLst>
              </a:tr>
              <a:tr h="152324">
                <a:tc gridSpan="2">
                  <a:txBody>
                    <a:bodyPr/>
                    <a:lstStyle/>
                    <a:p>
                      <a:pPr algn="l" fontAlgn="ctr"/>
                      <a:r>
                        <a:rPr lang="en-US" sz="600" u="sng" strike="noStrike">
                          <a:effectLst/>
                        </a:rPr>
                        <a:t>Dagger - Double Call</a:t>
                      </a:r>
                      <a:endParaRPr lang="en-US" sz="600" b="1" i="0" u="sng"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877727681"/>
                  </a:ext>
                </a:extLst>
              </a:tr>
              <a:tr h="216883">
                <a:tc gridSpan="4">
                  <a:txBody>
                    <a:bodyPr/>
                    <a:lstStyle/>
                    <a:p>
                      <a:pPr algn="l" fontAlgn="ctr"/>
                      <a:r>
                        <a:rPr lang="en-US" sz="600" u="sng" strike="noStrike">
                          <a:effectLst/>
                        </a:rPr>
                        <a:t>Fish/Fish on the Line -</a:t>
                      </a:r>
                      <a:r>
                        <a:rPr lang="en-US" sz="600" u="none" strike="noStrike">
                          <a:effectLst/>
                        </a:rPr>
                        <a:t> Match Up - Go Take The Ball</a:t>
                      </a:r>
                      <a:endParaRPr lang="en-US" sz="600" b="0" i="1" u="none" strike="noStrike">
                        <a:solidFill>
                          <a:srgbClr val="000000"/>
                        </a:solidFill>
                        <a:effectLst/>
                        <a:latin typeface="Cambria" panose="02040503050406030204" pitchFamily="18" charset="0"/>
                      </a:endParaRPr>
                    </a:p>
                  </a:txBody>
                  <a:tcPr marL="6656" marR="6656" marT="6656"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r>
                        <a:rPr lang="en-US" sz="600" u="sng" strike="noStrike">
                          <a:effectLst/>
                        </a:rPr>
                        <a:t>Man Down</a:t>
                      </a:r>
                      <a:endParaRPr lang="en-US" sz="600" b="1" i="1" u="sng"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4182617119"/>
                  </a:ext>
                </a:extLst>
              </a:tr>
              <a:tr h="152324">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3">
                  <a:txBody>
                    <a:bodyPr/>
                    <a:lstStyle/>
                    <a:p>
                      <a:pPr algn="l" fontAlgn="b"/>
                      <a:r>
                        <a:rPr lang="en-US" sz="600" u="none" strike="noStrike">
                          <a:effectLst/>
                        </a:rPr>
                        <a:t>40 - 4 Man With Lock on Crease</a:t>
                      </a:r>
                      <a:endParaRPr lang="en-US" sz="600" b="0" i="0" u="none" strike="noStrike">
                        <a:solidFill>
                          <a:srgbClr val="000000"/>
                        </a:solidFill>
                        <a:effectLst/>
                        <a:latin typeface="Calibri" panose="020F0502020204030204" pitchFamily="34" charset="0"/>
                      </a:endParaRPr>
                    </a:p>
                  </a:txBody>
                  <a:tcPr marL="6656" marR="6656" marT="6656" marB="0" anchor="b"/>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125121366"/>
                  </a:ext>
                </a:extLst>
              </a:tr>
              <a:tr h="152324">
                <a:tc>
                  <a:txBody>
                    <a:bodyPr/>
                    <a:lstStyle/>
                    <a:p>
                      <a:pPr algn="l" fontAlgn="ctr"/>
                      <a:endParaRPr lang="en-US" sz="600" b="0" i="0"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1" i="1" u="sng"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2">
                  <a:txBody>
                    <a:bodyPr/>
                    <a:lstStyle/>
                    <a:p>
                      <a:pPr algn="l" fontAlgn="b"/>
                      <a:r>
                        <a:rPr lang="en-US" sz="600" u="none" strike="noStrike">
                          <a:effectLst/>
                        </a:rPr>
                        <a:t>50 - 5 Man Rotation</a:t>
                      </a:r>
                      <a:endParaRPr lang="en-US" sz="600" b="0" i="0" u="none" strike="noStrike">
                        <a:solidFill>
                          <a:srgbClr val="000000"/>
                        </a:solidFill>
                        <a:effectLst/>
                        <a:latin typeface="Calibri" panose="020F0502020204030204" pitchFamily="34" charset="0"/>
                      </a:endParaRPr>
                    </a:p>
                  </a:txBody>
                  <a:tcPr marL="6656" marR="6656" marT="6656"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994948323"/>
                  </a:ext>
                </a:extLst>
              </a:tr>
              <a:tr h="152324">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1"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gridSpan="4">
                  <a:txBody>
                    <a:bodyPr/>
                    <a:lstStyle/>
                    <a:p>
                      <a:pPr algn="l" fontAlgn="b"/>
                      <a:r>
                        <a:rPr lang="en-US" sz="600" u="none" strike="noStrike">
                          <a:effectLst/>
                        </a:rPr>
                        <a:t>Black Plus Number - Press out on that Pass</a:t>
                      </a:r>
                      <a:endParaRPr lang="en-US" sz="600" b="0" i="0" u="none" strike="noStrike">
                        <a:solidFill>
                          <a:srgbClr val="000000"/>
                        </a:solidFill>
                        <a:effectLst/>
                        <a:latin typeface="Calibri" panose="020F0502020204030204" pitchFamily="34" charset="0"/>
                      </a:endParaRPr>
                    </a:p>
                  </a:txBody>
                  <a:tcPr marL="6656" marR="6656" marT="6656"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3121261925"/>
                  </a:ext>
                </a:extLst>
              </a:tr>
              <a:tr h="152324">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1"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714490446"/>
                  </a:ext>
                </a:extLst>
              </a:tr>
              <a:tr h="152324">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1"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177437652"/>
                  </a:ext>
                </a:extLst>
              </a:tr>
              <a:tr h="152324">
                <a:tc>
                  <a:txBody>
                    <a:bodyPr/>
                    <a:lstStyle/>
                    <a:p>
                      <a:pPr algn="l" fontAlgn="ctr"/>
                      <a:endParaRPr lang="en-US" sz="600" b="0" i="1" u="none" strike="noStrike">
                        <a:solidFill>
                          <a:srgbClr val="000000"/>
                        </a:solidFill>
                        <a:effectLst/>
                        <a:latin typeface="Cambria" panose="02040503050406030204" pitchFamily="18" charset="0"/>
                      </a:endParaRPr>
                    </a:p>
                  </a:txBody>
                  <a:tcPr marL="6656" marR="6656" marT="6656" marB="0" anchor="ctr"/>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1163793821"/>
                  </a:ext>
                </a:extLst>
              </a:tr>
              <a:tr h="152324">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24637918"/>
                  </a:ext>
                </a:extLst>
              </a:tr>
              <a:tr h="152324">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6656" marR="6656" marT="6656"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6656" marR="6656" marT="6656" marB="0" anchor="b"/>
                </a:tc>
                <a:extLst>
                  <a:ext uri="{0D108BD9-81ED-4DB2-BD59-A6C34878D82A}">
                    <a16:rowId xmlns:a16="http://schemas.microsoft.com/office/drawing/2014/main" val="85934622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609600"/>
            <a:ext cx="7772400" cy="533399"/>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2900" b="0" i="0" u="none" strike="noStrike" cap="none" dirty="0">
                <a:solidFill>
                  <a:schemeClr val="bg2">
                    <a:lumMod val="50000"/>
                  </a:schemeClr>
                </a:solidFill>
                <a:latin typeface="Calibri"/>
                <a:ea typeface="Calibri"/>
                <a:cs typeface="Calibri"/>
                <a:sym typeface="Calibri"/>
              </a:rPr>
              <a:t>What We Want - </a:t>
            </a:r>
            <a:r>
              <a:rPr lang="en-US" sz="2900" dirty="0">
                <a:solidFill>
                  <a:schemeClr val="bg2">
                    <a:lumMod val="50000"/>
                  </a:schemeClr>
                </a:solidFill>
                <a:latin typeface="Calibri"/>
                <a:ea typeface="Calibri"/>
                <a:cs typeface="Calibri"/>
                <a:sym typeface="Calibri"/>
              </a:rPr>
              <a:t>Individually</a:t>
            </a:r>
            <a:endParaRPr lang="en-US" sz="2900" b="0" i="0" u="none" strike="noStrike" cap="none" dirty="0">
              <a:solidFill>
                <a:schemeClr val="bg2">
                  <a:lumMod val="50000"/>
                </a:schemeClr>
              </a:solidFill>
              <a:latin typeface="Calibri"/>
              <a:ea typeface="Calibri"/>
              <a:cs typeface="Calibri"/>
              <a:sym typeface="Calibri"/>
            </a:endParaRPr>
          </a:p>
        </p:txBody>
      </p:sp>
      <p:sp>
        <p:nvSpPr>
          <p:cNvPr id="104" name="Shape 104"/>
          <p:cNvSpPr txBox="1">
            <a:spLocks noGrp="1"/>
          </p:cNvSpPr>
          <p:nvPr>
            <p:ph type="body" idx="1"/>
          </p:nvPr>
        </p:nvSpPr>
        <p:spPr>
          <a:xfrm>
            <a:off x="609600" y="1295400"/>
            <a:ext cx="3352799" cy="4343400"/>
          </a:xfrm>
          <a:prstGeom prst="rect">
            <a:avLst/>
          </a:prstGeom>
          <a:noFill/>
          <a:ln>
            <a:noFill/>
          </a:ln>
        </p:spPr>
        <p:txBody>
          <a:bodyPr lIns="91425" tIns="45700" rIns="91425" bIns="45700" anchor="t" anchorCtr="0">
            <a:noAutofit/>
          </a:bodyPr>
          <a:lstStyle/>
          <a:p>
            <a:pPr marL="203200" indent="0">
              <a:buNone/>
            </a:pPr>
            <a:r>
              <a:rPr lang="en-US" sz="1400" b="1" i="0" u="sng" strike="noStrike" baseline="0" dirty="0">
                <a:latin typeface="Calibri" panose="020F0502020204030204" pitchFamily="34" charset="0"/>
                <a:cs typeface="Calibri" panose="020F0502020204030204" pitchFamily="34" charset="0"/>
              </a:rPr>
              <a:t>Defensive Stance </a:t>
            </a:r>
          </a:p>
          <a:p>
            <a:r>
              <a:rPr lang="en-US" sz="1200" b="0" i="0" u="none" strike="noStrike" baseline="0" dirty="0">
                <a:solidFill>
                  <a:srgbClr val="000000"/>
                </a:solidFill>
                <a:latin typeface="Calibri" panose="020F0502020204030204" pitchFamily="34" charset="0"/>
                <a:cs typeface="Calibri" panose="020F0502020204030204" pitchFamily="34" charset="0"/>
              </a:rPr>
              <a:t>Sit back in a chair </a:t>
            </a:r>
          </a:p>
          <a:p>
            <a:r>
              <a:rPr lang="en-US" sz="1200" b="0" i="0" u="none" strike="noStrike" baseline="0" dirty="0">
                <a:solidFill>
                  <a:srgbClr val="000000"/>
                </a:solidFill>
                <a:latin typeface="Calibri" panose="020F0502020204030204" pitchFamily="34" charset="0"/>
                <a:cs typeface="Calibri" panose="020F0502020204030204" pitchFamily="34" charset="0"/>
              </a:rPr>
              <a:t>Athletic stance </a:t>
            </a:r>
          </a:p>
          <a:p>
            <a:r>
              <a:rPr lang="en-US" sz="1200" b="0" i="0" u="none" strike="noStrike" baseline="0" dirty="0">
                <a:solidFill>
                  <a:srgbClr val="000000"/>
                </a:solidFill>
                <a:latin typeface="Calibri" panose="020F0502020204030204" pitchFamily="34" charset="0"/>
                <a:cs typeface="Calibri" panose="020F0502020204030204" pitchFamily="34" charset="0"/>
              </a:rPr>
              <a:t>Butt low </a:t>
            </a:r>
          </a:p>
          <a:p>
            <a:r>
              <a:rPr lang="en-US" sz="1200" b="0" i="0" u="none" strike="noStrike" baseline="0" dirty="0">
                <a:solidFill>
                  <a:srgbClr val="000000"/>
                </a:solidFill>
                <a:latin typeface="Calibri" panose="020F0502020204030204" pitchFamily="34" charset="0"/>
                <a:cs typeface="Calibri" panose="020F0502020204030204" pitchFamily="34" charset="0"/>
              </a:rPr>
              <a:t>Knees bent </a:t>
            </a:r>
          </a:p>
          <a:p>
            <a:r>
              <a:rPr lang="en-US" sz="1200" b="0" i="0" u="none" strike="noStrike" baseline="0" dirty="0">
                <a:solidFill>
                  <a:srgbClr val="000000"/>
                </a:solidFill>
                <a:latin typeface="Calibri" panose="020F0502020204030204" pitchFamily="34" charset="0"/>
                <a:cs typeface="Calibri" panose="020F0502020204030204" pitchFamily="34" charset="0"/>
              </a:rPr>
              <a:t>Feet are shoulder width apart </a:t>
            </a:r>
          </a:p>
          <a:p>
            <a:pPr marL="203200" indent="0">
              <a:buNone/>
            </a:pPr>
            <a:r>
              <a:rPr lang="en-US" sz="1200" b="1" i="0" u="sng" strike="noStrike" baseline="0" dirty="0">
                <a:solidFill>
                  <a:srgbClr val="000000"/>
                </a:solidFill>
                <a:latin typeface="Calibri" panose="020F0502020204030204" pitchFamily="34" charset="0"/>
                <a:cs typeface="Calibri" panose="020F0502020204030204" pitchFamily="34" charset="0"/>
              </a:rPr>
              <a:t>Head Up &amp; Communicate</a:t>
            </a:r>
            <a:r>
              <a:rPr lang="en-US" sz="1200" b="1" i="0" u="none" strike="noStrike" baseline="0" dirty="0">
                <a:solidFill>
                  <a:srgbClr val="000000"/>
                </a:solidFill>
                <a:latin typeface="Calibri" panose="020F0502020204030204" pitchFamily="34" charset="0"/>
                <a:cs typeface="Calibri" panose="020F0502020204030204" pitchFamily="34" charset="0"/>
              </a:rPr>
              <a:t> </a:t>
            </a:r>
            <a:endParaRPr lang="en-US" sz="1200" b="0" i="0" u="none" strike="noStrike" baseline="0" dirty="0">
              <a:solidFill>
                <a:srgbClr val="000000"/>
              </a:solidFill>
              <a:latin typeface="Calibri" panose="020F0502020204030204" pitchFamily="34" charset="0"/>
              <a:cs typeface="Calibri" panose="020F0502020204030204" pitchFamily="34" charset="0"/>
            </a:endParaRPr>
          </a:p>
          <a:p>
            <a:r>
              <a:rPr lang="en-US" sz="1200" b="0" i="0" u="none" strike="noStrike" baseline="0" dirty="0">
                <a:solidFill>
                  <a:srgbClr val="000000"/>
                </a:solidFill>
                <a:latin typeface="Calibri" panose="020F0502020204030204" pitchFamily="34" charset="0"/>
                <a:cs typeface="Calibri" panose="020F0502020204030204" pitchFamily="34" charset="0"/>
              </a:rPr>
              <a:t>Head on a swivel/ Be Active Off Ball!</a:t>
            </a:r>
          </a:p>
          <a:p>
            <a:r>
              <a:rPr lang="en-US" sz="1200" b="0" i="0" u="none" strike="noStrike" baseline="0" dirty="0">
                <a:solidFill>
                  <a:srgbClr val="000000"/>
                </a:solidFill>
                <a:latin typeface="Calibri" panose="020F0502020204030204" pitchFamily="34" charset="0"/>
                <a:cs typeface="Calibri" panose="020F0502020204030204" pitchFamily="34" charset="0"/>
              </a:rPr>
              <a:t>Tell your teammate when or if he will dodge </a:t>
            </a:r>
          </a:p>
          <a:p>
            <a:r>
              <a:rPr lang="en-US" sz="1200" b="0" i="0" u="none" strike="noStrike" baseline="0" dirty="0">
                <a:solidFill>
                  <a:srgbClr val="000000"/>
                </a:solidFill>
                <a:latin typeface="Calibri" panose="020F0502020204030204" pitchFamily="34" charset="0"/>
                <a:cs typeface="Calibri" panose="020F0502020204030204" pitchFamily="34" charset="0"/>
              </a:rPr>
              <a:t>Teammates will tell you where/when the slide is coming </a:t>
            </a:r>
          </a:p>
          <a:p>
            <a:r>
              <a:rPr lang="en-US" sz="1200" b="0" i="0" u="none" strike="noStrike" baseline="0" dirty="0">
                <a:solidFill>
                  <a:srgbClr val="000000"/>
                </a:solidFill>
                <a:latin typeface="Calibri" panose="020F0502020204030204" pitchFamily="34" charset="0"/>
                <a:cs typeface="Calibri" panose="020F0502020204030204" pitchFamily="34" charset="0"/>
              </a:rPr>
              <a:t>Use peripheral vision to situate yourself on the field and see picks. 	</a:t>
            </a:r>
          </a:p>
          <a:p>
            <a:r>
              <a:rPr lang="en-US" sz="1200" b="1" i="0" u="none" strike="noStrike" baseline="0" dirty="0">
                <a:solidFill>
                  <a:srgbClr val="000000"/>
                </a:solidFill>
                <a:latin typeface="Calibri" panose="020F0502020204030204" pitchFamily="34" charset="0"/>
                <a:cs typeface="Calibri" panose="020F0502020204030204" pitchFamily="34" charset="0"/>
              </a:rPr>
              <a:t>COMMUNICATION IS THE LIFE</a:t>
            </a:r>
            <a:r>
              <a:rPr lang="en-US" sz="1200" b="1" dirty="0">
                <a:latin typeface="Calibri" panose="020F0502020204030204" pitchFamily="34" charset="0"/>
                <a:cs typeface="Calibri" panose="020F0502020204030204" pitchFamily="34" charset="0"/>
              </a:rPr>
              <a:t>BLOOD OF A GOOD DEFENSE!</a:t>
            </a:r>
          </a:p>
          <a:p>
            <a:r>
              <a:rPr lang="en-US" sz="1200" b="1" i="0" u="none" strike="noStrike" baseline="0" dirty="0">
                <a:solidFill>
                  <a:srgbClr val="000000"/>
                </a:solidFill>
                <a:latin typeface="Calibri" panose="020F0502020204030204" pitchFamily="34" charset="0"/>
                <a:cs typeface="Calibri" panose="020F0502020204030204" pitchFamily="34" charset="0"/>
              </a:rPr>
              <a:t>90 Percent of Game is Off Ball</a:t>
            </a:r>
          </a:p>
          <a:p>
            <a:pPr marL="342900" marR="0" lvl="0" indent="-342900" algn="l" rtl="0">
              <a:lnSpc>
                <a:spcPct val="80000"/>
              </a:lnSpc>
              <a:spcBef>
                <a:spcPts val="240"/>
              </a:spcBef>
              <a:buClr>
                <a:schemeClr val="dk1"/>
              </a:buClr>
              <a:buSzPct val="100000"/>
              <a:buFont typeface="Arial"/>
              <a:buNone/>
            </a:pPr>
            <a:endParaRPr lang="en-US"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r>
              <a:rPr lang="en-US" sz="1200" b="1" u="sng" dirty="0">
                <a:solidFill>
                  <a:schemeClr val="dk1"/>
                </a:solidFill>
                <a:latin typeface="Calibri"/>
                <a:ea typeface="Calibri"/>
                <a:cs typeface="Calibri"/>
                <a:sym typeface="Calibri"/>
              </a:rPr>
              <a:t>Drill Development – </a:t>
            </a:r>
          </a:p>
          <a:p>
            <a:pPr marL="342900" marR="0" lvl="0" indent="-342900" algn="l" rtl="0">
              <a:lnSpc>
                <a:spcPct val="80000"/>
              </a:lnSpc>
              <a:spcBef>
                <a:spcPts val="240"/>
              </a:spcBef>
              <a:buClr>
                <a:schemeClr val="dk1"/>
              </a:buClr>
              <a:buSzPct val="100000"/>
              <a:buFontTx/>
              <a:buChar char="-"/>
            </a:pPr>
            <a:r>
              <a:rPr lang="en-US" sz="1200" b="0" i="0" u="none" strike="noStrike" cap="none" dirty="0">
                <a:solidFill>
                  <a:schemeClr val="dk1"/>
                </a:solidFill>
                <a:latin typeface="Calibri"/>
                <a:ea typeface="Calibri"/>
                <a:cs typeface="Calibri"/>
                <a:sym typeface="Calibri"/>
              </a:rPr>
              <a:t>Warm Up</a:t>
            </a:r>
          </a:p>
          <a:p>
            <a:pPr marL="342900" marR="0" lvl="0" indent="-342900" algn="l" rtl="0">
              <a:lnSpc>
                <a:spcPct val="80000"/>
              </a:lnSpc>
              <a:spcBef>
                <a:spcPts val="240"/>
              </a:spcBef>
              <a:buClr>
                <a:schemeClr val="dk1"/>
              </a:buClr>
              <a:buSzPct val="100000"/>
              <a:buFontTx/>
              <a:buChar char="-"/>
            </a:pPr>
            <a:r>
              <a:rPr lang="en-US" sz="1200" dirty="0">
                <a:solidFill>
                  <a:schemeClr val="dk1"/>
                </a:solidFill>
                <a:latin typeface="Calibri"/>
                <a:ea typeface="Calibri"/>
                <a:cs typeface="Calibri"/>
                <a:sym typeface="Calibri"/>
              </a:rPr>
              <a:t>Rondo/Wheel – 4 Cone Drills</a:t>
            </a:r>
            <a:endParaRPr sz="1200" b="0" i="0" u="none" strike="noStrike" cap="none" dirty="0">
              <a:solidFill>
                <a:schemeClr val="dk1"/>
              </a:solidFill>
              <a:latin typeface="Calibri"/>
              <a:ea typeface="Calibri"/>
              <a:cs typeface="Calibri"/>
              <a:sym typeface="Calibri"/>
            </a:endParaRPr>
          </a:p>
        </p:txBody>
      </p:sp>
      <p:sp>
        <p:nvSpPr>
          <p:cNvPr id="105" name="Shape 105"/>
          <p:cNvSpPr txBox="1"/>
          <p:nvPr/>
        </p:nvSpPr>
        <p:spPr>
          <a:xfrm>
            <a:off x="4800600" y="2590561"/>
            <a:ext cx="3200399" cy="1600437"/>
          </a:xfrm>
          <a:prstGeom prst="rect">
            <a:avLst/>
          </a:prstGeom>
          <a:noFill/>
          <a:ln>
            <a:noFill/>
          </a:ln>
        </p:spPr>
        <p:txBody>
          <a:bodyPr lIns="91425" tIns="45700" rIns="91425" bIns="45700" anchor="t" anchorCtr="0">
            <a:noAutofit/>
          </a:bodyPr>
          <a:lstStyle/>
          <a:p>
            <a:pPr marL="228600" marR="0" lvl="0" indent="-228600" algn="ctr" rtl="0">
              <a:spcBef>
                <a:spcPts val="0"/>
              </a:spcBef>
              <a:buSzPct val="25000"/>
              <a:buNone/>
            </a:pPr>
            <a:r>
              <a:rPr lang="en-US" sz="1400" b="0" i="0" u="none" strike="noStrike" cap="none" dirty="0">
                <a:solidFill>
                  <a:srgbClr val="000000"/>
                </a:solidFill>
                <a:latin typeface="Arial"/>
                <a:ea typeface="Arial"/>
                <a:cs typeface="Arial"/>
                <a:sym typeface="Arial"/>
              </a:rPr>
              <a:t>   </a:t>
            </a:r>
            <a:endParaRPr lang="en-US" sz="1400" b="0" i="0" u="none" strike="noStrike" cap="none" dirty="0">
              <a:solidFill>
                <a:srgbClr val="FF0000"/>
              </a:solidFill>
              <a:latin typeface="Arial"/>
              <a:ea typeface="Arial"/>
              <a:cs typeface="Arial"/>
              <a:sym typeface="Arial"/>
            </a:endParaRPr>
          </a:p>
        </p:txBody>
      </p:sp>
      <p:sp>
        <p:nvSpPr>
          <p:cNvPr id="107" name="Shape 107"/>
          <p:cNvSpPr txBox="1"/>
          <p:nvPr/>
        </p:nvSpPr>
        <p:spPr>
          <a:xfrm>
            <a:off x="4876800" y="1239837"/>
            <a:ext cx="3352799" cy="1274762"/>
          </a:xfrm>
          <a:prstGeom prst="rect">
            <a:avLst/>
          </a:prstGeom>
          <a:noFill/>
          <a:ln>
            <a:noFill/>
          </a:ln>
        </p:spPr>
        <p:txBody>
          <a:bodyPr lIns="91425" tIns="45700" rIns="91425" bIns="45700" anchor="t" anchorCtr="0">
            <a:noAutofit/>
          </a:bodyPr>
          <a:lstStyle/>
          <a:p>
            <a:r>
              <a:rPr lang="en-US" sz="1200" b="1" i="0" u="sng" strike="noStrike" baseline="0" dirty="0">
                <a:solidFill>
                  <a:srgbClr val="000000"/>
                </a:solidFill>
                <a:latin typeface="Calibri" panose="020F0502020204030204" pitchFamily="34" charset="0"/>
                <a:cs typeface="Calibri" panose="020F0502020204030204" pitchFamily="34" charset="0"/>
              </a:rPr>
              <a:t>Hand away from body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Use as a cushion to absorb the dodge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And push dodger back </a:t>
            </a:r>
          </a:p>
          <a:p>
            <a:endParaRPr lang="en-US" sz="1200" dirty="0">
              <a:latin typeface="Calibri" panose="020F0502020204030204" pitchFamily="34" charset="0"/>
              <a:cs typeface="Calibri" panose="020F0502020204030204" pitchFamily="34" charset="0"/>
            </a:endParaRPr>
          </a:p>
          <a:p>
            <a:r>
              <a:rPr lang="en-US" sz="1200" b="1" i="0" u="sng" strike="noStrike" baseline="0" dirty="0">
                <a:solidFill>
                  <a:srgbClr val="000000"/>
                </a:solidFill>
                <a:latin typeface="Calibri" panose="020F0502020204030204" pitchFamily="34" charset="0"/>
                <a:cs typeface="Calibri" panose="020F0502020204030204" pitchFamily="34" charset="0"/>
              </a:rPr>
              <a:t>Stick at 45 degree – We Approach with our Stick Out – Hand on the Gun In Our Holster</a:t>
            </a:r>
          </a:p>
          <a:p>
            <a:endParaRPr lang="en-US" sz="1200" b="0" i="0" u="none" strike="noStrike" baseline="0" dirty="0">
              <a:solidFill>
                <a:srgbClr val="000000"/>
              </a:solidFill>
              <a:latin typeface="Calibri" panose="020F0502020204030204" pitchFamily="34" charset="0"/>
              <a:cs typeface="Calibri" panose="020F0502020204030204" pitchFamily="34" charset="0"/>
            </a:endParaRPr>
          </a:p>
          <a:p>
            <a:r>
              <a:rPr lang="en-US" sz="1200" b="1" i="0" u="sng" strike="noStrike" baseline="0" dirty="0">
                <a:solidFill>
                  <a:srgbClr val="000000"/>
                </a:solidFill>
                <a:latin typeface="Calibri" panose="020F0502020204030204" pitchFamily="34" charset="0"/>
                <a:cs typeface="Calibri" panose="020F0502020204030204" pitchFamily="34" charset="0"/>
              </a:rPr>
              <a:t>Ready for :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Check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Poke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Slap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Lift</a:t>
            </a:r>
            <a:endParaRPr lang="en-US" sz="1200" b="0" i="0" u="none" strike="noStrike" baseline="0" dirty="0">
              <a:solidFill>
                <a:srgbClr val="000000"/>
              </a:solidFill>
              <a:latin typeface="Calibri" panose="020F0502020204030204" pitchFamily="34" charset="0"/>
              <a:cs typeface="Calibri" panose="020F0502020204030204" pitchFamily="34" charset="0"/>
            </a:endParaRPr>
          </a:p>
          <a:p>
            <a:endParaRPr lang="en-US" sz="1200" b="0" i="0" u="none" strike="noStrike" baseline="0" dirty="0">
              <a:solidFill>
                <a:srgbClr val="000000"/>
              </a:solidFill>
              <a:latin typeface="Courier New" panose="02070309020205020404" pitchFamily="49" charset="0"/>
            </a:endParaRPr>
          </a:p>
          <a:p>
            <a:r>
              <a:rPr lang="en-US" sz="1200" b="1" i="0" u="sng" strike="noStrike" baseline="0" dirty="0">
                <a:solidFill>
                  <a:srgbClr val="000000"/>
                </a:solidFill>
                <a:latin typeface="Calibri" panose="020F0502020204030204" pitchFamily="34" charset="0"/>
                <a:cs typeface="Calibri" panose="020F0502020204030204" pitchFamily="34" charset="0"/>
              </a:rPr>
              <a:t>BE CONFRONTATIONAL!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Play With Controlled Aggression</a:t>
            </a:r>
          </a:p>
          <a:p>
            <a:pPr marL="171450" indent="-171450">
              <a:buFont typeface="Arial" panose="020B0604020202020204" pitchFamily="34" charset="0"/>
              <a:buChar char="•"/>
            </a:pPr>
            <a:r>
              <a:rPr lang="en-US" sz="1200" i="0" strike="noStrike" baseline="0" dirty="0">
                <a:solidFill>
                  <a:srgbClr val="000000"/>
                </a:solidFill>
                <a:latin typeface="Calibri" panose="020F0502020204030204" pitchFamily="34" charset="0"/>
                <a:cs typeface="Calibri" panose="020F0502020204030204" pitchFamily="34" charset="0"/>
              </a:rPr>
              <a:t>B</a:t>
            </a:r>
            <a:r>
              <a:rPr lang="en-US" sz="1200" dirty="0">
                <a:latin typeface="Calibri" panose="020F0502020204030204" pitchFamily="34" charset="0"/>
                <a:cs typeface="Calibri" panose="020F0502020204030204" pitchFamily="34" charset="0"/>
              </a:rPr>
              <a:t>e Disciplined!</a:t>
            </a:r>
          </a:p>
          <a:p>
            <a:pPr marL="171450" indent="-171450">
              <a:buFont typeface="Arial" panose="020B0604020202020204" pitchFamily="34" charset="0"/>
              <a:buChar char="•"/>
            </a:pPr>
            <a:r>
              <a:rPr lang="en-US" sz="1200" i="0" strike="noStrike" baseline="0" dirty="0">
                <a:solidFill>
                  <a:srgbClr val="000000"/>
                </a:solidFill>
                <a:latin typeface="Calibri" panose="020F0502020204030204" pitchFamily="34" charset="0"/>
                <a:cs typeface="Calibri" panose="020F0502020204030204" pitchFamily="34" charset="0"/>
              </a:rPr>
              <a:t>Surgeons, Not Bu</a:t>
            </a:r>
            <a:r>
              <a:rPr lang="en-US" sz="1200" dirty="0">
                <a:latin typeface="Calibri" panose="020F0502020204030204" pitchFamily="34" charset="0"/>
                <a:cs typeface="Calibri" panose="020F0502020204030204" pitchFamily="34" charset="0"/>
              </a:rPr>
              <a:t>tchers</a:t>
            </a:r>
            <a:endParaRPr lang="en-US" sz="1200" i="0" strike="noStrike" baseline="0" dirty="0">
              <a:solidFill>
                <a:srgbClr val="000000"/>
              </a:solidFill>
              <a:latin typeface="Calibri" panose="020F0502020204030204" pitchFamily="34" charset="0"/>
              <a:cs typeface="Calibri" panose="020F0502020204030204" pitchFamily="34" charset="0"/>
            </a:endParaRPr>
          </a:p>
          <a:p>
            <a:pPr marL="0" marR="0" lvl="0" indent="0" algn="l" rtl="0">
              <a:lnSpc>
                <a:spcPct val="80000"/>
              </a:lnSpc>
              <a:spcBef>
                <a:spcPts val="0"/>
              </a:spcBef>
              <a:buClr>
                <a:schemeClr val="dk1"/>
              </a:buClr>
              <a:buSzPct val="100000"/>
              <a:buNone/>
            </a:pPr>
            <a:endParaRPr lang="en-US"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endParaRPr lang="en-US"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25000"/>
              <a:buFont typeface="Noto Symbol"/>
              <a:buNone/>
            </a:pPr>
            <a:endParaRPr lang="en-US"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endParaRPr lang="en-US" sz="1200" b="0" i="0" u="none" strike="noStrike" cap="none" dirty="0">
              <a:solidFill>
                <a:schemeClr val="dk1"/>
              </a:solidFill>
              <a:latin typeface="Calibri"/>
              <a:ea typeface="Calibri"/>
              <a:cs typeface="Calibri"/>
              <a:sym typeface="Calibri"/>
            </a:endParaRPr>
          </a:p>
        </p:txBody>
      </p:sp>
      <p:pic>
        <p:nvPicPr>
          <p:cNvPr id="3" name="Picture 2" descr="A blue letter t with white text&#10;&#10;Description automatically generated">
            <a:extLst>
              <a:ext uri="{FF2B5EF4-FFF2-40B4-BE49-F238E27FC236}">
                <a16:creationId xmlns:a16="http://schemas.microsoft.com/office/drawing/2014/main" id="{3E5E2056-2EF1-B44A-A28E-1F3849CAE255}"/>
              </a:ext>
            </a:extLst>
          </p:cNvPr>
          <p:cNvPicPr>
            <a:picLocks noChangeAspect="1"/>
          </p:cNvPicPr>
          <p:nvPr/>
        </p:nvPicPr>
        <p:blipFill>
          <a:blip r:embed="rId3"/>
          <a:stretch>
            <a:fillRect/>
          </a:stretch>
        </p:blipFill>
        <p:spPr>
          <a:xfrm>
            <a:off x="4040172" y="5273336"/>
            <a:ext cx="1063656" cy="1063656"/>
          </a:xfrm>
          <a:prstGeom prst="rect">
            <a:avLst/>
          </a:prstGeom>
        </p:spPr>
      </p:pic>
      <p:pic>
        <p:nvPicPr>
          <p:cNvPr id="6" name="Picture 5" descr="A person in a lacrosse uniform holding a stick&#10;&#10;Description automatically generated">
            <a:extLst>
              <a:ext uri="{FF2B5EF4-FFF2-40B4-BE49-F238E27FC236}">
                <a16:creationId xmlns:a16="http://schemas.microsoft.com/office/drawing/2014/main" id="{AE23C9BA-F3B4-C5EB-9BF8-F597CBEC4F47}"/>
              </a:ext>
            </a:extLst>
          </p:cNvPr>
          <p:cNvPicPr>
            <a:picLocks noChangeAspect="1"/>
          </p:cNvPicPr>
          <p:nvPr/>
        </p:nvPicPr>
        <p:blipFill>
          <a:blip r:embed="rId4"/>
          <a:stretch>
            <a:fillRect/>
          </a:stretch>
        </p:blipFill>
        <p:spPr>
          <a:xfrm>
            <a:off x="6292251" y="4634144"/>
            <a:ext cx="2165949" cy="1786908"/>
          </a:xfrm>
          <a:prstGeom prst="rect">
            <a:avLst/>
          </a:prstGeom>
        </p:spPr>
      </p:pic>
    </p:spTree>
    <p:extLst>
      <p:ext uri="{BB962C8B-B14F-4D97-AF65-F5344CB8AC3E}">
        <p14:creationId xmlns:p14="http://schemas.microsoft.com/office/powerpoint/2010/main" val="315909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85800" y="609600"/>
            <a:ext cx="7772400" cy="533399"/>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2900" b="0" i="0" u="none" strike="noStrike" cap="none" dirty="0">
                <a:solidFill>
                  <a:schemeClr val="bg2">
                    <a:lumMod val="50000"/>
                  </a:schemeClr>
                </a:solidFill>
                <a:latin typeface="Calibri"/>
                <a:ea typeface="Calibri"/>
                <a:cs typeface="Calibri"/>
                <a:sym typeface="Calibri"/>
              </a:rPr>
              <a:t>Some Reasons Why We Run Our Stuff!</a:t>
            </a:r>
          </a:p>
        </p:txBody>
      </p:sp>
      <p:sp>
        <p:nvSpPr>
          <p:cNvPr id="104" name="Shape 104"/>
          <p:cNvSpPr txBox="1">
            <a:spLocks noGrp="1"/>
          </p:cNvSpPr>
          <p:nvPr>
            <p:ph type="body" idx="1"/>
          </p:nvPr>
        </p:nvSpPr>
        <p:spPr>
          <a:xfrm>
            <a:off x="609600" y="1295400"/>
            <a:ext cx="3352799" cy="4343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force teams to adjust to what we are doing. – SYSTEM OVER MATCHUP</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make offensive teams be patient for  quality shots.   Force great passing, and over passing! Our % goes up with number of passes we force</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Limit opposing team’s offense, and the number of movements they will run.</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always have a defender in an immediate help position.</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can take away any individual dodgers that can break us down and force our defense to slide early.</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force teams to take shots outside 13 yards or feed the crease. we can </a:t>
            </a:r>
            <a:r>
              <a:rPr lang="en-US" sz="1200" b="0" i="0" u="none" strike="noStrike" cap="none" dirty="0">
                <a:solidFill>
                  <a:srgbClr val="000000"/>
                </a:solidFill>
                <a:latin typeface="Calibri"/>
                <a:ea typeface="Calibri"/>
                <a:cs typeface="Calibri"/>
                <a:sym typeface="Calibri"/>
              </a:rPr>
              <a:t>dictate where shots will come from.</a:t>
            </a: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We force teams to throw through the defense which will allow us to pick passes off.</a:t>
            </a:r>
          </a:p>
          <a:p>
            <a:pPr marL="0" marR="0" lvl="0" indent="0" algn="l" rtl="0">
              <a:lnSpc>
                <a:spcPct val="80000"/>
              </a:lnSpc>
              <a:spcBef>
                <a:spcPts val="240"/>
              </a:spcBef>
              <a:buClr>
                <a:schemeClr val="dk1"/>
              </a:buClr>
              <a:buSzPct val="25000"/>
              <a:buFont typeface="Noto Symbo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25000"/>
              <a:buFont typeface="Noto Symbo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24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p:txBody>
      </p:sp>
      <p:sp>
        <p:nvSpPr>
          <p:cNvPr id="105" name="Shape 105"/>
          <p:cNvSpPr txBox="1"/>
          <p:nvPr/>
        </p:nvSpPr>
        <p:spPr>
          <a:xfrm>
            <a:off x="4800600" y="2590561"/>
            <a:ext cx="3200399" cy="1600437"/>
          </a:xfrm>
          <a:prstGeom prst="rect">
            <a:avLst/>
          </a:prstGeom>
          <a:noFill/>
          <a:ln>
            <a:noFill/>
          </a:ln>
        </p:spPr>
        <p:txBody>
          <a:bodyPr lIns="91425" tIns="45700" rIns="91425" bIns="45700" anchor="t" anchorCtr="0">
            <a:noAutofit/>
          </a:bodyPr>
          <a:lstStyle/>
          <a:p>
            <a:pPr marL="228600" marR="0" lvl="0" indent="-228600" algn="ctr" rtl="0">
              <a:spcBef>
                <a:spcPts val="0"/>
              </a:spcBef>
              <a:buSzPct val="25000"/>
              <a:buNone/>
            </a:pPr>
            <a:r>
              <a:rPr lang="en-US" sz="1400" b="0" i="0" u="none" strike="noStrike" cap="none" dirty="0">
                <a:solidFill>
                  <a:srgbClr val="000000"/>
                </a:solidFill>
                <a:latin typeface="Arial"/>
                <a:ea typeface="Arial"/>
                <a:cs typeface="Arial"/>
                <a:sym typeface="Arial"/>
              </a:rPr>
              <a:t>   </a:t>
            </a:r>
            <a:endParaRPr lang="en-US" sz="1400" b="0" i="0" u="none" strike="noStrike" cap="none" dirty="0">
              <a:solidFill>
                <a:srgbClr val="FF0000"/>
              </a:solidFill>
              <a:latin typeface="Arial"/>
              <a:ea typeface="Arial"/>
              <a:cs typeface="Arial"/>
              <a:sym typeface="Arial"/>
            </a:endParaRPr>
          </a:p>
        </p:txBody>
      </p:sp>
      <p:sp>
        <p:nvSpPr>
          <p:cNvPr id="107" name="Shape 107"/>
          <p:cNvSpPr txBox="1"/>
          <p:nvPr/>
        </p:nvSpPr>
        <p:spPr>
          <a:xfrm>
            <a:off x="4876800" y="1239837"/>
            <a:ext cx="3352799" cy="1274762"/>
          </a:xfrm>
          <a:prstGeom prst="rect">
            <a:avLst/>
          </a:prstGeom>
          <a:noFill/>
          <a:ln>
            <a:noFill/>
          </a:ln>
        </p:spPr>
        <p:txBody>
          <a:bodyPr lIns="91425" tIns="45700" rIns="91425" bIns="45700" anchor="t" anchorCtr="0">
            <a:noAutofit/>
          </a:bodyPr>
          <a:lstStyle/>
          <a:p>
            <a:pPr marL="171450" marR="0" lvl="0" indent="-171450" algn="l" rtl="0">
              <a:lnSpc>
                <a:spcPct val="90000"/>
              </a:lnSpc>
              <a:spcBef>
                <a:spcPts val="0"/>
              </a:spcBef>
              <a:buClr>
                <a:schemeClr val="dk1"/>
              </a:buClr>
              <a:buFont typeface="Noto Symbol"/>
              <a:buNone/>
            </a:pPr>
            <a:endParaRPr sz="1200" b="0" i="0" u="none" strike="noStrike" cap="none" dirty="0">
              <a:solidFill>
                <a:srgbClr val="000000"/>
              </a:solidFill>
              <a:latin typeface="Calibri"/>
              <a:ea typeface="Calibri"/>
              <a:cs typeface="Calibri"/>
              <a:sym typeface="Calibri"/>
            </a:endParaRPr>
          </a:p>
          <a:p>
            <a:pPr marL="171450" marR="0" lvl="0" indent="-171450" algn="l" rtl="0">
              <a:lnSpc>
                <a:spcPct val="90000"/>
              </a:lnSpc>
              <a:spcBef>
                <a:spcPts val="0"/>
              </a:spcBef>
              <a:buClr>
                <a:srgbClr val="000000"/>
              </a:buClr>
              <a:buSzPct val="100000"/>
              <a:buFont typeface="Noto Symbol"/>
              <a:buChar char="▪"/>
            </a:pPr>
            <a:r>
              <a:rPr lang="en-US" sz="1200" b="0" i="0" u="none" strike="noStrike" cap="none" dirty="0">
                <a:solidFill>
                  <a:srgbClr val="000000"/>
                </a:solidFill>
                <a:latin typeface="Calibri"/>
                <a:ea typeface="Calibri"/>
                <a:cs typeface="Calibri"/>
                <a:sym typeface="Calibri"/>
              </a:rPr>
              <a:t>It allows us to breakout, and get up field with good balance. </a:t>
            </a:r>
          </a:p>
          <a:p>
            <a:pPr marL="0" marR="0" lvl="0" indent="0" algn="l" rtl="0">
              <a:lnSpc>
                <a:spcPct val="90000"/>
              </a:lnSpc>
              <a:spcBef>
                <a:spcPts val="0"/>
              </a:spcBef>
              <a:buNone/>
            </a:pPr>
            <a:endParaRPr sz="1200" b="0" i="0" u="none" strike="noStrike" cap="none" dirty="0">
              <a:solidFill>
                <a:srgbClr val="000000"/>
              </a:solidFill>
              <a:latin typeface="Calibri"/>
              <a:ea typeface="Calibri"/>
              <a:cs typeface="Calibri"/>
              <a:sym typeface="Calibri"/>
            </a:endParaRPr>
          </a:p>
          <a:p>
            <a:pPr marL="171450" marR="0" lvl="0" indent="-171450" algn="l" rtl="0">
              <a:lnSpc>
                <a:spcPct val="90000"/>
              </a:lnSpc>
              <a:spcBef>
                <a:spcPts val="0"/>
              </a:spcBef>
              <a:buClr>
                <a:srgbClr val="000000"/>
              </a:buClr>
              <a:buSzPct val="100000"/>
              <a:buFont typeface="Noto Symbol"/>
              <a:buChar char="▪"/>
            </a:pPr>
            <a:r>
              <a:rPr lang="en-US" sz="1200" b="0" i="0" u="none" strike="noStrike" cap="none" dirty="0">
                <a:solidFill>
                  <a:srgbClr val="000000"/>
                </a:solidFill>
                <a:latin typeface="Calibri"/>
                <a:ea typeface="Calibri"/>
                <a:cs typeface="Calibri"/>
                <a:sym typeface="Calibri"/>
              </a:rPr>
              <a:t>We can play the ball very hard when it is up top and behind.</a:t>
            </a:r>
          </a:p>
          <a:p>
            <a:pPr marL="171450" marR="0" lvl="0" indent="-171450" algn="l" rtl="0">
              <a:spcBef>
                <a:spcPts val="0"/>
              </a:spcBef>
              <a:buClr>
                <a:schemeClr val="dk1"/>
              </a:buClr>
              <a:buFont typeface="Noto Symbol"/>
              <a:buNone/>
            </a:pPr>
            <a:endParaRPr sz="1200" b="0" i="0" u="none" strike="noStrike" cap="none" dirty="0">
              <a:solidFill>
                <a:srgbClr val="000000"/>
              </a:solidFill>
              <a:latin typeface="Calibri"/>
              <a:ea typeface="Calibri"/>
              <a:cs typeface="Calibri"/>
              <a:sym typeface="Calibri"/>
            </a:endParaRPr>
          </a:p>
        </p:txBody>
      </p:sp>
      <p:pic>
        <p:nvPicPr>
          <p:cNvPr id="6" name="Picture 5" descr="A group of people wearing helmets and standing on a field&#10;&#10;Description automatically generated">
            <a:extLst>
              <a:ext uri="{FF2B5EF4-FFF2-40B4-BE49-F238E27FC236}">
                <a16:creationId xmlns:a16="http://schemas.microsoft.com/office/drawing/2014/main" id="{971AE9AA-EA8E-7C17-D7A2-094B48695CD4}"/>
              </a:ext>
            </a:extLst>
          </p:cNvPr>
          <p:cNvPicPr>
            <a:picLocks noChangeAspect="1"/>
          </p:cNvPicPr>
          <p:nvPr/>
        </p:nvPicPr>
        <p:blipFill>
          <a:blip r:embed="rId3"/>
          <a:stretch>
            <a:fillRect/>
          </a:stretch>
        </p:blipFill>
        <p:spPr>
          <a:xfrm>
            <a:off x="4996053" y="2805343"/>
            <a:ext cx="3843147" cy="2562899"/>
          </a:xfrm>
          <a:prstGeom prst="rect">
            <a:avLst/>
          </a:prstGeom>
        </p:spPr>
      </p:pic>
      <p:pic>
        <p:nvPicPr>
          <p:cNvPr id="8" name="Picture 7" descr="A blue letter t with white text&#10;&#10;Description automatically generated">
            <a:extLst>
              <a:ext uri="{FF2B5EF4-FFF2-40B4-BE49-F238E27FC236}">
                <a16:creationId xmlns:a16="http://schemas.microsoft.com/office/drawing/2014/main" id="{4C73916A-51E0-8BEF-0B74-1DFB84145186}"/>
              </a:ext>
            </a:extLst>
          </p:cNvPr>
          <p:cNvPicPr>
            <a:picLocks noChangeAspect="1"/>
          </p:cNvPicPr>
          <p:nvPr/>
        </p:nvPicPr>
        <p:blipFill>
          <a:blip r:embed="rId4"/>
          <a:stretch>
            <a:fillRect/>
          </a:stretch>
        </p:blipFill>
        <p:spPr>
          <a:xfrm>
            <a:off x="4000222" y="5569970"/>
            <a:ext cx="995831" cy="9958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800" y="609600"/>
            <a:ext cx="7772400" cy="609599"/>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3200" b="0" i="0" u="none" strike="noStrike" cap="none" dirty="0">
                <a:solidFill>
                  <a:schemeClr val="bg2">
                    <a:lumMod val="50000"/>
                  </a:schemeClr>
                </a:solidFill>
                <a:latin typeface="Calibri"/>
                <a:ea typeface="Calibri"/>
                <a:cs typeface="Calibri"/>
                <a:sym typeface="Calibri"/>
              </a:rPr>
              <a:t>General Rules</a:t>
            </a:r>
          </a:p>
        </p:txBody>
      </p:sp>
      <p:sp>
        <p:nvSpPr>
          <p:cNvPr id="113" name="Shape 113"/>
          <p:cNvSpPr txBox="1">
            <a:spLocks noGrp="1"/>
          </p:cNvSpPr>
          <p:nvPr>
            <p:ph type="body" idx="1"/>
          </p:nvPr>
        </p:nvSpPr>
        <p:spPr>
          <a:xfrm>
            <a:off x="457200" y="1219200"/>
            <a:ext cx="3733800" cy="4648199"/>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COMMUNICATE – Goalie calls ball position and on ball instructions. Furthest man away from the ball sees the whole field and needs to lead communication and fill gaps. </a:t>
            </a:r>
          </a:p>
          <a:p>
            <a:pPr marL="342900" marR="0" lvl="0" indent="-342900" algn="l" rtl="0">
              <a:spcBef>
                <a:spcPts val="0"/>
              </a:spcBef>
              <a:buClr>
                <a:srgbClr val="000000"/>
              </a:buClr>
              <a:buSzPct val="100000"/>
              <a:buFont typeface="Arial"/>
              <a:buChar char="•"/>
            </a:pPr>
            <a:r>
              <a:rPr lang="en-US" sz="1200">
                <a:latin typeface="Calibri"/>
                <a:ea typeface="Calibri"/>
                <a:cs typeface="Calibri"/>
                <a:sym typeface="Calibri"/>
              </a:rPr>
              <a:t>THIS IS A HYBRID MAN – WITH ZONE HELP – WE WANT TO BE AGGRESSIVE ON BALL!!!!</a:t>
            </a:r>
            <a:endParaRPr lang="en-US" sz="1200" b="0" i="0" u="none" strike="noStrike" cap="none" dirty="0">
              <a:solidFill>
                <a:srgbClr val="000000"/>
              </a:solidFill>
              <a:latin typeface="Calibri"/>
              <a:ea typeface="Calibri"/>
              <a:cs typeface="Calibri"/>
              <a:sym typeface="Calibri"/>
            </a:endParaRP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We try and keep concepts simple, and let our defense anticipate, react, and play off of the offense’s reads.</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How many players behind or up top sets our defense</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 “NEXT MAN UP”  - Be confident and have a good approach to the ball because there is always help!</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If the ball carrier is carrying away from you and you are off ball, always be in a help position. </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 If the ball carrier is carrying towards you and you are off-ball then get out to extend on the next pass. </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Know that other players are getting in a help position smoothly at  the same time. </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Sticks up off ball in the passing lanes at all times! </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GET ON BALL CARRIER’S HANDS</a:t>
            </a:r>
          </a:p>
          <a:p>
            <a:pPr marL="342900" marR="0" lvl="0" indent="-342900" algn="l" rtl="0">
              <a:spcBef>
                <a:spcPts val="240"/>
              </a:spcBef>
              <a:buClr>
                <a:srgbClr val="000000"/>
              </a:buClr>
              <a:buSzPct val="100000"/>
              <a:buFont typeface="Arial"/>
              <a:buChar char="•"/>
            </a:pPr>
            <a:r>
              <a:rPr lang="en-US" sz="1200" b="0" i="0" u="none" strike="noStrike" cap="none" dirty="0">
                <a:solidFill>
                  <a:srgbClr val="000000"/>
                </a:solidFill>
                <a:latin typeface="Calibri"/>
                <a:ea typeface="Calibri"/>
                <a:cs typeface="Calibri"/>
                <a:sym typeface="Calibri"/>
              </a:rPr>
              <a:t>Get your hips to a corner off ball and see the ball, the crease, and your zone </a:t>
            </a:r>
          </a:p>
          <a:p>
            <a:pPr marL="342900" marR="0" lvl="0" indent="-342900" algn="l" rtl="0">
              <a:spcBef>
                <a:spcPts val="240"/>
              </a:spcBef>
              <a:buClr>
                <a:schemeClr val="dk1"/>
              </a:buClr>
              <a:buSzPct val="100000"/>
              <a:buFont typeface="Arial"/>
              <a:buNone/>
            </a:pPr>
            <a:endParaRPr sz="1200" b="0" i="0" u="none" strike="noStrike" cap="none" dirty="0">
              <a:solidFill>
                <a:srgbClr val="000000"/>
              </a:solidFill>
              <a:latin typeface="Calibri"/>
              <a:ea typeface="Calibri"/>
              <a:cs typeface="Calibri"/>
              <a:sym typeface="Calibri"/>
            </a:endParaRPr>
          </a:p>
        </p:txBody>
      </p:sp>
      <p:sp>
        <p:nvSpPr>
          <p:cNvPr id="115" name="Shape 115"/>
          <p:cNvSpPr txBox="1"/>
          <p:nvPr/>
        </p:nvSpPr>
        <p:spPr>
          <a:xfrm>
            <a:off x="4800600" y="1425475"/>
            <a:ext cx="3809999" cy="1938991"/>
          </a:xfrm>
          <a:prstGeom prst="rect">
            <a:avLst/>
          </a:prstGeom>
          <a:noFill/>
          <a:ln>
            <a:noFill/>
          </a:ln>
        </p:spPr>
        <p:txBody>
          <a:bodyPr lIns="91425" tIns="45700" rIns="91425" bIns="45700" anchor="t" anchorCtr="0">
            <a:noAutofit/>
          </a:bodyPr>
          <a:lstStyle/>
          <a:p>
            <a:pPr marL="171450" marR="0" lvl="0" indent="-171450" algn="l" rtl="0">
              <a:spcBef>
                <a:spcPts val="0"/>
              </a:spcBef>
              <a:buClr>
                <a:srgbClr val="000000"/>
              </a:buClr>
              <a:buSzPct val="100000"/>
              <a:buFont typeface="Noto Symbol"/>
              <a:buChar char="▪"/>
            </a:pPr>
            <a:r>
              <a:rPr lang="en-US" sz="1200" b="0" i="0" u="none" strike="noStrike" cap="none">
                <a:solidFill>
                  <a:srgbClr val="000000"/>
                </a:solidFill>
                <a:latin typeface="Calibri"/>
                <a:ea typeface="Calibri"/>
                <a:cs typeface="Calibri"/>
                <a:sym typeface="Calibri"/>
              </a:rPr>
              <a:t>All groundballs and loose balls in the crease area have to be ours. We have to have the mentality that every ball will be ours. Because we play zone, possessions are crucial for us. We can pressure loose balls 1v1 as we have help behind us.</a:t>
            </a:r>
          </a:p>
          <a:p>
            <a:pPr marL="171450" marR="0" lvl="0" indent="-171450" algn="l" rtl="0">
              <a:spcBef>
                <a:spcPts val="0"/>
              </a:spcBef>
              <a:buClr>
                <a:schemeClr val="dk1"/>
              </a:buClr>
              <a:buFont typeface="Noto Symbol"/>
              <a:buNone/>
            </a:pPr>
            <a:endParaRPr sz="1200" b="0" i="0" u="none" strike="noStrike" cap="none">
              <a:solidFill>
                <a:srgbClr val="000000"/>
              </a:solidFill>
              <a:latin typeface="Calibri"/>
              <a:ea typeface="Calibri"/>
              <a:cs typeface="Calibri"/>
              <a:sym typeface="Calibri"/>
            </a:endParaRPr>
          </a:p>
          <a:p>
            <a:pPr marL="171450" marR="0" lvl="0" indent="-171450" algn="l" rtl="0">
              <a:spcBef>
                <a:spcPts val="0"/>
              </a:spcBef>
              <a:buClr>
                <a:srgbClr val="000000"/>
              </a:buClr>
              <a:buSzPct val="100000"/>
              <a:buFont typeface="Noto Symbol"/>
              <a:buChar char="▪"/>
            </a:pPr>
            <a:r>
              <a:rPr lang="en-US" sz="1200" b="0" i="0" u="none" strike="noStrike" cap="none">
                <a:solidFill>
                  <a:srgbClr val="000000"/>
                </a:solidFill>
                <a:latin typeface="Calibri"/>
                <a:ea typeface="Calibri"/>
                <a:cs typeface="Calibri"/>
                <a:sym typeface="Calibri"/>
              </a:rPr>
              <a:t>No matter where the ball is, there is always adjacent help for the on ball defender. All five off-ball players are moving as a single unit behind the on-ball defender</a:t>
            </a:r>
          </a:p>
          <a:p>
            <a:pPr marL="171450" marR="0" lvl="0" indent="-171450" algn="l" rtl="0">
              <a:spcBef>
                <a:spcPts val="0"/>
              </a:spcBef>
              <a:buClr>
                <a:schemeClr val="dk1"/>
              </a:buClr>
              <a:buFont typeface="Noto Symbol"/>
              <a:buNone/>
            </a:pPr>
            <a:endParaRPr sz="1200" b="0" i="0" u="none" strike="noStrike" cap="none">
              <a:solidFill>
                <a:schemeClr val="dk1"/>
              </a:solidFill>
              <a:latin typeface="Calibri"/>
              <a:ea typeface="Calibri"/>
              <a:cs typeface="Calibri"/>
              <a:sym typeface="Calibri"/>
            </a:endParaRPr>
          </a:p>
        </p:txBody>
      </p:sp>
      <p:pic>
        <p:nvPicPr>
          <p:cNvPr id="3" name="Picture 2" descr="A group of men playing lacrosse&#10;&#10;Description automatically generated">
            <a:extLst>
              <a:ext uri="{FF2B5EF4-FFF2-40B4-BE49-F238E27FC236}">
                <a16:creationId xmlns:a16="http://schemas.microsoft.com/office/drawing/2014/main" id="{96C79679-54BA-E068-EB82-6F03D543500C}"/>
              </a:ext>
            </a:extLst>
          </p:cNvPr>
          <p:cNvPicPr>
            <a:picLocks noChangeAspect="1"/>
          </p:cNvPicPr>
          <p:nvPr/>
        </p:nvPicPr>
        <p:blipFill>
          <a:blip r:embed="rId3"/>
          <a:stretch>
            <a:fillRect/>
          </a:stretch>
        </p:blipFill>
        <p:spPr>
          <a:xfrm>
            <a:off x="5273861" y="3639845"/>
            <a:ext cx="3058533" cy="2038512"/>
          </a:xfrm>
          <a:prstGeom prst="rect">
            <a:avLst/>
          </a:prstGeom>
        </p:spPr>
      </p:pic>
      <p:pic>
        <p:nvPicPr>
          <p:cNvPr id="6" name="Picture 5" descr="A blue letter t with white text&#10;&#10;Description automatically generated">
            <a:extLst>
              <a:ext uri="{FF2B5EF4-FFF2-40B4-BE49-F238E27FC236}">
                <a16:creationId xmlns:a16="http://schemas.microsoft.com/office/drawing/2014/main" id="{9F1E637B-4506-2CAA-18D1-DA6A700F843C}"/>
              </a:ext>
            </a:extLst>
          </p:cNvPr>
          <p:cNvPicPr>
            <a:picLocks noChangeAspect="1"/>
          </p:cNvPicPr>
          <p:nvPr/>
        </p:nvPicPr>
        <p:blipFill>
          <a:blip r:embed="rId4"/>
          <a:stretch>
            <a:fillRect/>
          </a:stretch>
        </p:blipFill>
        <p:spPr>
          <a:xfrm>
            <a:off x="4071244" y="5566299"/>
            <a:ext cx="939546" cy="9395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Triangle Rotation and Passing</a:t>
            </a:r>
          </a:p>
        </p:txBody>
      </p:sp>
      <p:sp>
        <p:nvSpPr>
          <p:cNvPr id="156" name="Shape 156"/>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Our high and low units work together in triangles to stop the ball carrier. We can play the ball and provide help for each other within these triangles by rotating and passing.</a:t>
            </a:r>
          </a:p>
          <a:p>
            <a:pPr marL="342900" marR="0" lvl="0" indent="-342900" algn="l" rtl="0">
              <a:spcBef>
                <a:spcPts val="32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Generally, we pass ball carriers from one triangle to the next.</a:t>
            </a:r>
          </a:p>
          <a:p>
            <a:pPr marL="342900" marR="0" lvl="0" indent="-342900" algn="l" rtl="0">
              <a:spcBef>
                <a:spcPts val="32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Within a triangle we can either “carry and rotate” or “pass” a ball carrier</a:t>
            </a:r>
          </a:p>
          <a:p>
            <a:pPr marL="342900" marR="0" lvl="0" indent="-342900" algn="l" rtl="0">
              <a:spcBef>
                <a:spcPts val="32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We normally pass with the midfield and carry the attack but we can adjust</a:t>
            </a:r>
          </a:p>
          <a:p>
            <a:pPr marL="342900" marR="0" lvl="0" indent="-342900" algn="l" rtl="0">
              <a:spcBef>
                <a:spcPts val="32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EVERYONE helps the crease</a:t>
            </a:r>
          </a:p>
          <a:p>
            <a:pPr marL="342900" marR="0" lvl="0" indent="-342900" algn="l" rtl="0">
              <a:spcBef>
                <a:spcPts val="320"/>
              </a:spcBef>
              <a:buClr>
                <a:schemeClr val="dk1"/>
              </a:buClr>
              <a:buSzPct val="100000"/>
              <a:buFont typeface="Arial"/>
              <a:buChar char="•"/>
            </a:pPr>
            <a:r>
              <a:rPr lang="en-US" sz="1600" b="0" i="0" u="none" strike="noStrike" cap="none" dirty="0">
                <a:solidFill>
                  <a:schemeClr val="dk1"/>
                </a:solidFill>
                <a:latin typeface="Calibri"/>
                <a:ea typeface="Calibri"/>
                <a:cs typeface="Calibri"/>
                <a:sym typeface="Calibri"/>
              </a:rPr>
              <a:t>We can vary these rules against different teams and personnel</a:t>
            </a:r>
          </a:p>
        </p:txBody>
      </p:sp>
      <p:grpSp>
        <p:nvGrpSpPr>
          <p:cNvPr id="157" name="Shape 157"/>
          <p:cNvGrpSpPr/>
          <p:nvPr/>
        </p:nvGrpSpPr>
        <p:grpSpPr>
          <a:xfrm>
            <a:off x="6198492" y="1981200"/>
            <a:ext cx="533399" cy="533399"/>
            <a:chOff x="1752600" y="1752600"/>
            <a:chExt cx="533399" cy="533399"/>
          </a:xfrm>
        </p:grpSpPr>
        <p:sp>
          <p:nvSpPr>
            <p:cNvPr id="158" name="Shape 158"/>
            <p:cNvSpPr/>
            <p:nvPr/>
          </p:nvSpPr>
          <p:spPr>
            <a:xfrm>
              <a:off x="1752600" y="1752600"/>
              <a:ext cx="533399" cy="533399"/>
            </a:xfrm>
            <a:prstGeom prst="ellipse">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59" name="Shape 159"/>
            <p:cNvSpPr/>
            <p:nvPr/>
          </p:nvSpPr>
          <p:spPr>
            <a:xfrm>
              <a:off x="1905000" y="1828800"/>
              <a:ext cx="228600" cy="228600"/>
            </a:xfrm>
            <a:prstGeom prst="triangle">
              <a:avLst>
                <a:gd name="adj" fmla="val 50000"/>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grpSp>
      <p:sp>
        <p:nvSpPr>
          <p:cNvPr id="160" name="Shape 160"/>
          <p:cNvSpPr txBox="1"/>
          <p:nvPr/>
        </p:nvSpPr>
        <p:spPr>
          <a:xfrm>
            <a:off x="6192142" y="2447925"/>
            <a:ext cx="444500"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accent1"/>
                </a:solidFill>
              </a:rPr>
              <a:t>C</a:t>
            </a:r>
            <a:endParaRPr lang="en-US" sz="2800" b="1" i="0" u="none" strike="noStrike" cap="none" dirty="0">
              <a:solidFill>
                <a:schemeClr val="accent1"/>
              </a:solidFill>
              <a:latin typeface="Arial"/>
              <a:ea typeface="Arial"/>
              <a:cs typeface="Arial"/>
              <a:sym typeface="Arial"/>
            </a:endParaRPr>
          </a:p>
        </p:txBody>
      </p:sp>
      <p:sp>
        <p:nvSpPr>
          <p:cNvPr id="161" name="Shape 161"/>
          <p:cNvSpPr txBox="1"/>
          <p:nvPr/>
        </p:nvSpPr>
        <p:spPr>
          <a:xfrm>
            <a:off x="7420867" y="2971800"/>
            <a:ext cx="530224"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rgbClr val="008000"/>
                </a:solidFill>
              </a:rPr>
              <a:t>P2</a:t>
            </a:r>
            <a:endParaRPr lang="en-US" sz="2800" b="1" i="0" u="none" strike="noStrike" cap="none" dirty="0">
              <a:solidFill>
                <a:srgbClr val="008000"/>
              </a:solidFill>
              <a:latin typeface="Arial"/>
              <a:ea typeface="Arial"/>
              <a:cs typeface="Arial"/>
              <a:sym typeface="Arial"/>
            </a:endParaRPr>
          </a:p>
        </p:txBody>
      </p:sp>
      <p:sp>
        <p:nvSpPr>
          <p:cNvPr id="162" name="Shape 162"/>
          <p:cNvSpPr txBox="1"/>
          <p:nvPr/>
        </p:nvSpPr>
        <p:spPr>
          <a:xfrm>
            <a:off x="4990641" y="2971800"/>
            <a:ext cx="595075"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rgbClr val="008000"/>
                </a:solidFill>
              </a:rPr>
              <a:t>P1</a:t>
            </a:r>
            <a:endParaRPr lang="en-US" sz="2800" b="1" i="0" u="none" strike="noStrike" cap="none" dirty="0">
              <a:solidFill>
                <a:srgbClr val="008000"/>
              </a:solidFill>
              <a:latin typeface="Arial"/>
              <a:ea typeface="Arial"/>
              <a:cs typeface="Arial"/>
              <a:sym typeface="Arial"/>
            </a:endParaRPr>
          </a:p>
        </p:txBody>
      </p:sp>
      <p:sp>
        <p:nvSpPr>
          <p:cNvPr id="163" name="Shape 163"/>
          <p:cNvSpPr txBox="1"/>
          <p:nvPr/>
        </p:nvSpPr>
        <p:spPr>
          <a:xfrm>
            <a:off x="6230242" y="3800475"/>
            <a:ext cx="642938"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accent1"/>
                </a:solidFill>
              </a:rPr>
              <a:t>B</a:t>
            </a:r>
            <a:endParaRPr lang="en-US" sz="2800" b="1" i="0" u="none" strike="noStrike" cap="none" dirty="0">
              <a:solidFill>
                <a:schemeClr val="accent1"/>
              </a:solidFill>
              <a:latin typeface="Arial"/>
              <a:ea typeface="Arial"/>
              <a:cs typeface="Arial"/>
              <a:sym typeface="Arial"/>
            </a:endParaRPr>
          </a:p>
        </p:txBody>
      </p:sp>
      <p:sp>
        <p:nvSpPr>
          <p:cNvPr id="164" name="Shape 164"/>
          <p:cNvSpPr txBox="1"/>
          <p:nvPr/>
        </p:nvSpPr>
        <p:spPr>
          <a:xfrm>
            <a:off x="5131692" y="4419600"/>
            <a:ext cx="663574"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rgbClr val="0000FF"/>
                </a:solidFill>
              </a:rPr>
              <a:t>P3</a:t>
            </a:r>
            <a:endParaRPr lang="en-US" sz="2800" b="1" i="0" u="none" strike="noStrike" cap="none" dirty="0">
              <a:solidFill>
                <a:srgbClr val="0000FF"/>
              </a:solidFill>
              <a:latin typeface="Arial"/>
              <a:ea typeface="Arial"/>
              <a:cs typeface="Arial"/>
              <a:sym typeface="Arial"/>
            </a:endParaRPr>
          </a:p>
        </p:txBody>
      </p:sp>
      <p:sp>
        <p:nvSpPr>
          <p:cNvPr id="165" name="Shape 165"/>
          <p:cNvSpPr txBox="1"/>
          <p:nvPr/>
        </p:nvSpPr>
        <p:spPr>
          <a:xfrm>
            <a:off x="7265292" y="4419600"/>
            <a:ext cx="663574"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rgbClr val="0000FF"/>
                </a:solidFill>
              </a:rPr>
              <a:t>P4</a:t>
            </a:r>
            <a:endParaRPr lang="en-US" sz="2800" b="1" i="0" u="none" strike="noStrike" cap="none" dirty="0">
              <a:solidFill>
                <a:srgbClr val="0000FF"/>
              </a:solidFill>
              <a:latin typeface="Arial"/>
              <a:ea typeface="Arial"/>
              <a:cs typeface="Arial"/>
              <a:sym typeface="Arial"/>
            </a:endParaRPr>
          </a:p>
        </p:txBody>
      </p:sp>
      <p:cxnSp>
        <p:nvCxnSpPr>
          <p:cNvPr id="166" name="Shape 166"/>
          <p:cNvCxnSpPr>
            <a:stCxn id="164" idx="3"/>
            <a:endCxn id="163" idx="2"/>
          </p:cNvCxnSpPr>
          <p:nvPr/>
        </p:nvCxnSpPr>
        <p:spPr>
          <a:xfrm rot="10800000" flipH="1">
            <a:off x="5795267" y="4324237"/>
            <a:ext cx="756300" cy="357300"/>
          </a:xfrm>
          <a:prstGeom prst="straightConnector1">
            <a:avLst/>
          </a:prstGeom>
          <a:noFill/>
          <a:ln w="9525" cap="flat" cmpd="sng">
            <a:solidFill>
              <a:schemeClr val="dk1"/>
            </a:solidFill>
            <a:prstDash val="solid"/>
            <a:round/>
            <a:headEnd type="none" w="med" len="med"/>
            <a:tailEnd type="none" w="med" len="med"/>
          </a:ln>
        </p:spPr>
      </p:cxnSp>
      <p:cxnSp>
        <p:nvCxnSpPr>
          <p:cNvPr id="167" name="Shape 167"/>
          <p:cNvCxnSpPr>
            <a:stCxn id="165" idx="1"/>
            <a:endCxn id="163" idx="2"/>
          </p:cNvCxnSpPr>
          <p:nvPr/>
        </p:nvCxnSpPr>
        <p:spPr>
          <a:xfrm rot="10800000">
            <a:off x="6551592" y="4324237"/>
            <a:ext cx="713700" cy="357300"/>
          </a:xfrm>
          <a:prstGeom prst="straightConnector1">
            <a:avLst/>
          </a:prstGeom>
          <a:noFill/>
          <a:ln w="9525" cap="flat" cmpd="sng">
            <a:solidFill>
              <a:schemeClr val="dk1"/>
            </a:solidFill>
            <a:prstDash val="solid"/>
            <a:round/>
            <a:headEnd type="none" w="med" len="med"/>
            <a:tailEnd type="none" w="med" len="med"/>
          </a:ln>
        </p:spPr>
      </p:cxnSp>
      <p:cxnSp>
        <p:nvCxnSpPr>
          <p:cNvPr id="168" name="Shape 168"/>
          <p:cNvCxnSpPr>
            <a:stCxn id="165" idx="1"/>
            <a:endCxn id="164" idx="3"/>
          </p:cNvCxnSpPr>
          <p:nvPr/>
        </p:nvCxnSpPr>
        <p:spPr>
          <a:xfrm rot="10800000">
            <a:off x="5795292" y="4681537"/>
            <a:ext cx="1470000" cy="0"/>
          </a:xfrm>
          <a:prstGeom prst="straightConnector1">
            <a:avLst/>
          </a:prstGeom>
          <a:noFill/>
          <a:ln w="9525" cap="flat" cmpd="sng">
            <a:solidFill>
              <a:schemeClr val="dk1"/>
            </a:solidFill>
            <a:prstDash val="solid"/>
            <a:round/>
            <a:headEnd type="none" w="med" len="med"/>
            <a:tailEnd type="none" w="med" len="med"/>
          </a:ln>
        </p:spPr>
      </p:cxnSp>
      <p:cxnSp>
        <p:nvCxnSpPr>
          <p:cNvPr id="169" name="Shape 169"/>
          <p:cNvCxnSpPr>
            <a:stCxn id="161" idx="1"/>
            <a:endCxn id="160" idx="2"/>
          </p:cNvCxnSpPr>
          <p:nvPr/>
        </p:nvCxnSpPr>
        <p:spPr>
          <a:xfrm rot="10800000">
            <a:off x="6414367" y="2971837"/>
            <a:ext cx="1006500" cy="261900"/>
          </a:xfrm>
          <a:prstGeom prst="straightConnector1">
            <a:avLst/>
          </a:prstGeom>
          <a:noFill/>
          <a:ln w="9525" cap="flat" cmpd="sng">
            <a:solidFill>
              <a:schemeClr val="dk1"/>
            </a:solidFill>
            <a:prstDash val="solid"/>
            <a:round/>
            <a:headEnd type="none" w="med" len="med"/>
            <a:tailEnd type="none" w="med" len="med"/>
          </a:ln>
        </p:spPr>
      </p:cxnSp>
      <p:cxnSp>
        <p:nvCxnSpPr>
          <p:cNvPr id="170" name="Shape 170"/>
          <p:cNvCxnSpPr>
            <a:stCxn id="160" idx="2"/>
            <a:endCxn id="162" idx="3"/>
          </p:cNvCxnSpPr>
          <p:nvPr/>
        </p:nvCxnSpPr>
        <p:spPr>
          <a:xfrm flipH="1">
            <a:off x="5585716" y="2971799"/>
            <a:ext cx="828676" cy="261938"/>
          </a:xfrm>
          <a:prstGeom prst="straightConnector1">
            <a:avLst/>
          </a:prstGeom>
          <a:noFill/>
          <a:ln w="9525" cap="flat" cmpd="sng">
            <a:solidFill>
              <a:schemeClr val="dk1"/>
            </a:solidFill>
            <a:prstDash val="solid"/>
            <a:round/>
            <a:headEnd type="none" w="med" len="med"/>
            <a:tailEnd type="none" w="med" len="med"/>
          </a:ln>
        </p:spPr>
      </p:cxnSp>
      <p:cxnSp>
        <p:nvCxnSpPr>
          <p:cNvPr id="171" name="Shape 171"/>
          <p:cNvCxnSpPr>
            <a:stCxn id="161" idx="1"/>
            <a:endCxn id="162" idx="3"/>
          </p:cNvCxnSpPr>
          <p:nvPr/>
        </p:nvCxnSpPr>
        <p:spPr>
          <a:xfrm flipH="1">
            <a:off x="5585716" y="3233737"/>
            <a:ext cx="1835151" cy="0"/>
          </a:xfrm>
          <a:prstGeom prst="straightConnector1">
            <a:avLst/>
          </a:prstGeom>
          <a:noFill/>
          <a:ln w="9525" cap="flat" cmpd="sng">
            <a:solidFill>
              <a:schemeClr val="dk1"/>
            </a:solidFill>
            <a:prstDash val="solid"/>
            <a:round/>
            <a:headEnd type="none" w="med" len="med"/>
            <a:tailEnd type="none" w="med" len="med"/>
          </a:ln>
        </p:spPr>
      </p:cxnSp>
      <p:sp>
        <p:nvSpPr>
          <p:cNvPr id="172" name="Shape 172"/>
          <p:cNvSpPr txBox="1"/>
          <p:nvPr/>
        </p:nvSpPr>
        <p:spPr>
          <a:xfrm>
            <a:off x="7960924" y="5046076"/>
            <a:ext cx="49727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X</a:t>
            </a:r>
            <a:r>
              <a:rPr lang="en-US" sz="2800" b="0" i="0" u="none" strike="noStrike" cap="none" baseline="30000">
                <a:solidFill>
                  <a:schemeClr val="dk1"/>
                </a:solidFill>
                <a:latin typeface="Calibri"/>
                <a:ea typeface="Calibri"/>
                <a:cs typeface="Calibri"/>
                <a:sym typeface="Calibri"/>
              </a:rPr>
              <a:t>o</a:t>
            </a:r>
          </a:p>
        </p:txBody>
      </p:sp>
      <p:pic>
        <p:nvPicPr>
          <p:cNvPr id="3" name="Picture 2" descr="A blue letter t with white text&#10;&#10;Description automatically generated">
            <a:extLst>
              <a:ext uri="{FF2B5EF4-FFF2-40B4-BE49-F238E27FC236}">
                <a16:creationId xmlns:a16="http://schemas.microsoft.com/office/drawing/2014/main" id="{538D3354-A3FD-013A-47FA-5C73441F544A}"/>
              </a:ext>
            </a:extLst>
          </p:cNvPr>
          <p:cNvPicPr>
            <a:picLocks noChangeAspect="1"/>
          </p:cNvPicPr>
          <p:nvPr/>
        </p:nvPicPr>
        <p:blipFill>
          <a:blip r:embed="rId3"/>
          <a:stretch>
            <a:fillRect/>
          </a:stretch>
        </p:blipFill>
        <p:spPr>
          <a:xfrm>
            <a:off x="4010116" y="5567407"/>
            <a:ext cx="757193" cy="7571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498" y="273176"/>
            <a:ext cx="8779002" cy="517930"/>
          </a:xfrm>
          <a:prstGeom prst="rect">
            <a:avLst/>
          </a:prstGeom>
        </p:spPr>
        <p:txBody>
          <a:bodyPr vert="horz" wrap="square" lIns="0" tIns="10001" rIns="0" bIns="0" rtlCol="0">
            <a:spAutoFit/>
          </a:bodyPr>
          <a:lstStyle/>
          <a:p>
            <a:pPr marL="9525" algn="ctr">
              <a:lnSpc>
                <a:spcPct val="100000"/>
              </a:lnSpc>
              <a:spcBef>
                <a:spcPts val="79"/>
              </a:spcBef>
            </a:pPr>
            <a:r>
              <a:rPr lang="en-US" spc="-19" dirty="0"/>
              <a:t>The Hot Zone and Pick Play</a:t>
            </a:r>
            <a:endParaRPr spc="-19" dirty="0"/>
          </a:p>
        </p:txBody>
      </p:sp>
      <p:sp>
        <p:nvSpPr>
          <p:cNvPr id="38" name="Text Placeholder 37">
            <a:extLst>
              <a:ext uri="{FF2B5EF4-FFF2-40B4-BE49-F238E27FC236}">
                <a16:creationId xmlns:a16="http://schemas.microsoft.com/office/drawing/2014/main" id="{9293722C-5A2F-61BD-C9F0-7467261B8AD0}"/>
              </a:ext>
            </a:extLst>
          </p:cNvPr>
          <p:cNvSpPr>
            <a:spLocks noGrp="1"/>
          </p:cNvSpPr>
          <p:nvPr>
            <p:ph type="body" idx="1"/>
          </p:nvPr>
        </p:nvSpPr>
        <p:spPr>
          <a:xfrm>
            <a:off x="459105" y="1322773"/>
            <a:ext cx="5335905" cy="4778231"/>
          </a:xfrm>
        </p:spPr>
        <p:txBody>
          <a:bodyPr/>
          <a:lstStyle/>
          <a:p>
            <a:r>
              <a:rPr lang="en-US" dirty="0"/>
              <a:t>- The Hot Zone Is The Area 1-2 Yards Inside the Top of</a:t>
            </a:r>
          </a:p>
          <a:p>
            <a:r>
              <a:rPr lang="en-US" dirty="0"/>
              <a:t>The box. </a:t>
            </a:r>
          </a:p>
          <a:p>
            <a:r>
              <a:rPr lang="en-US" dirty="0"/>
              <a:t>- In Early offense, we have to start our defense and </a:t>
            </a:r>
          </a:p>
          <a:p>
            <a:r>
              <a:rPr lang="en-US" dirty="0"/>
              <a:t>Get contact on the dodger outside of the Hot Zone!</a:t>
            </a:r>
          </a:p>
          <a:p>
            <a:r>
              <a:rPr lang="en-US" dirty="0"/>
              <a:t>- Any Pick Action from the Numbers to outside of the </a:t>
            </a:r>
          </a:p>
          <a:p>
            <a:r>
              <a:rPr lang="en-US" dirty="0"/>
              <a:t>Hot Zone we will trail the picker and let the on ball </a:t>
            </a:r>
          </a:p>
          <a:p>
            <a:r>
              <a:rPr lang="en-US" dirty="0"/>
              <a:t>defender through</a:t>
            </a:r>
          </a:p>
          <a:p>
            <a:r>
              <a:rPr lang="en-US" dirty="0"/>
              <a:t>- Inside the Numbers We Will Switch unless it’s a Pole</a:t>
            </a:r>
          </a:p>
          <a:p>
            <a:r>
              <a:rPr lang="en-US" dirty="0"/>
              <a:t>To a Shorty, then we would only switch if we have to</a:t>
            </a:r>
          </a:p>
          <a:p>
            <a:r>
              <a:rPr lang="en-US" dirty="0"/>
              <a:t>- Any Switches we have to step out and Disrupt the dodge</a:t>
            </a:r>
          </a:p>
          <a:p>
            <a:r>
              <a:rPr lang="en-US" dirty="0"/>
              <a:t>Angle</a:t>
            </a:r>
          </a:p>
          <a:p>
            <a:r>
              <a:rPr lang="en-US" dirty="0"/>
              <a:t>- </a:t>
            </a:r>
            <a:r>
              <a:rPr lang="en-US" b="1" u="sng" dirty="0"/>
              <a:t>Get Sticky </a:t>
            </a:r>
            <a:r>
              <a:rPr lang="en-US" dirty="0"/>
              <a:t>in the Hot Zone!</a:t>
            </a:r>
          </a:p>
          <a:p>
            <a:endParaRPr lang="en-US" dirty="0"/>
          </a:p>
          <a:p>
            <a:r>
              <a:rPr lang="en-US" b="1" u="sng" dirty="0"/>
              <a:t>Language</a:t>
            </a:r>
          </a:p>
          <a:p>
            <a:pPr marL="285750" indent="-285750">
              <a:buFontTx/>
              <a:buChar char="-"/>
            </a:pPr>
            <a:r>
              <a:rPr lang="en-US" dirty="0"/>
              <a:t>Switch – Defenders switch Men</a:t>
            </a:r>
          </a:p>
          <a:p>
            <a:pPr marL="285750" indent="-285750">
              <a:buFontTx/>
              <a:buChar char="-"/>
            </a:pPr>
            <a:r>
              <a:rPr lang="en-US" dirty="0"/>
              <a:t>Stay – Defenders stay with current matchup</a:t>
            </a:r>
          </a:p>
          <a:p>
            <a:pPr marL="285750" indent="-285750">
              <a:buFontTx/>
              <a:buChar char="-"/>
            </a:pPr>
            <a:r>
              <a:rPr lang="en-US" dirty="0"/>
              <a:t>Over – On Ball Defender goes over the pick</a:t>
            </a:r>
          </a:p>
          <a:p>
            <a:pPr marL="285750" indent="-285750">
              <a:buFontTx/>
              <a:buChar char="-"/>
            </a:pPr>
            <a:r>
              <a:rPr lang="en-US" dirty="0"/>
              <a:t>Under – On Ball Defender goes under pick</a:t>
            </a:r>
          </a:p>
          <a:p>
            <a:pPr marL="285750" indent="-285750">
              <a:buFontTx/>
              <a:buChar char="-"/>
            </a:pPr>
            <a:r>
              <a:rPr lang="en-US" dirty="0"/>
              <a:t>Through – Go Between picker and defender</a:t>
            </a:r>
          </a:p>
          <a:p>
            <a:pPr marL="285750" indent="-285750">
              <a:buFontTx/>
              <a:buChar char="-"/>
            </a:pPr>
            <a:r>
              <a:rPr lang="en-US" dirty="0"/>
              <a:t>Chip – Pick Defender steps out and throws a </a:t>
            </a:r>
          </a:p>
          <a:p>
            <a:r>
              <a:rPr lang="en-US" dirty="0"/>
              <a:t>check on the ball carrier</a:t>
            </a:r>
          </a:p>
          <a:p>
            <a:pPr marL="285750" indent="-285750">
              <a:buFontTx/>
              <a:buChar char="-"/>
            </a:pPr>
            <a:r>
              <a:rPr lang="en-US" dirty="0"/>
              <a:t>Jump – Pick Defender jumps out and does a </a:t>
            </a:r>
          </a:p>
          <a:p>
            <a:r>
              <a:rPr lang="en-US" dirty="0"/>
              <a:t>hard switch</a:t>
            </a:r>
          </a:p>
        </p:txBody>
      </p:sp>
      <p:pic>
        <p:nvPicPr>
          <p:cNvPr id="5" name="object 5"/>
          <p:cNvPicPr/>
          <p:nvPr/>
        </p:nvPicPr>
        <p:blipFill>
          <a:blip r:embed="rId2" cstate="print"/>
          <a:stretch>
            <a:fillRect/>
          </a:stretch>
        </p:blipFill>
        <p:spPr>
          <a:xfrm>
            <a:off x="7416355" y="4131945"/>
            <a:ext cx="109727" cy="114299"/>
          </a:xfrm>
          <a:prstGeom prst="rect">
            <a:avLst/>
          </a:prstGeom>
        </p:spPr>
      </p:pic>
      <p:pic>
        <p:nvPicPr>
          <p:cNvPr id="6" name="object 6"/>
          <p:cNvPicPr/>
          <p:nvPr/>
        </p:nvPicPr>
        <p:blipFill>
          <a:blip r:embed="rId3" cstate="print"/>
          <a:stretch>
            <a:fillRect/>
          </a:stretch>
        </p:blipFill>
        <p:spPr>
          <a:xfrm>
            <a:off x="7574185" y="3581876"/>
            <a:ext cx="109538" cy="113728"/>
          </a:xfrm>
          <a:prstGeom prst="rect">
            <a:avLst/>
          </a:prstGeom>
        </p:spPr>
      </p:pic>
      <p:pic>
        <p:nvPicPr>
          <p:cNvPr id="7" name="object 7"/>
          <p:cNvPicPr/>
          <p:nvPr/>
        </p:nvPicPr>
        <p:blipFill>
          <a:blip r:embed="rId4" cstate="print"/>
          <a:stretch>
            <a:fillRect/>
          </a:stretch>
        </p:blipFill>
        <p:spPr>
          <a:xfrm>
            <a:off x="6979824" y="3650457"/>
            <a:ext cx="109538" cy="113728"/>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666760660"/>
              </p:ext>
            </p:extLst>
          </p:nvPr>
        </p:nvGraphicFramePr>
        <p:xfrm>
          <a:off x="4596238" y="2313888"/>
          <a:ext cx="3624549" cy="2535975"/>
        </p:xfrm>
        <a:graphic>
          <a:graphicData uri="http://schemas.openxmlformats.org/drawingml/2006/table">
            <a:tbl>
              <a:tblPr firstRow="1" bandRow="1">
                <a:tableStyleId>{2D5ABB26-0587-4C30-8999-92F81FD0307C}</a:tableStyleId>
              </a:tblPr>
              <a:tblGrid>
                <a:gridCol w="664713">
                  <a:extLst>
                    <a:ext uri="{9D8B030D-6E8A-4147-A177-3AD203B41FA5}">
                      <a16:colId xmlns:a16="http://schemas.microsoft.com/office/drawing/2014/main" val="20000"/>
                    </a:ext>
                  </a:extLst>
                </a:gridCol>
                <a:gridCol w="2274959">
                  <a:extLst>
                    <a:ext uri="{9D8B030D-6E8A-4147-A177-3AD203B41FA5}">
                      <a16:colId xmlns:a16="http://schemas.microsoft.com/office/drawing/2014/main" val="20001"/>
                    </a:ext>
                  </a:extLst>
                </a:gridCol>
                <a:gridCol w="684877">
                  <a:extLst>
                    <a:ext uri="{9D8B030D-6E8A-4147-A177-3AD203B41FA5}">
                      <a16:colId xmlns:a16="http://schemas.microsoft.com/office/drawing/2014/main" val="20002"/>
                    </a:ext>
                  </a:extLst>
                </a:gridCol>
              </a:tblGrid>
              <a:tr h="1581898">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tc>
                  <a:txBody>
                    <a:bodyPr/>
                    <a:lstStyle/>
                    <a:p>
                      <a:pPr marR="30480">
                        <a:lnSpc>
                          <a:spcPct val="100000"/>
                        </a:lnSpc>
                        <a:spcBef>
                          <a:spcPts val="50"/>
                        </a:spcBef>
                      </a:pPr>
                      <a:endParaRPr lang="en-US" sz="800" dirty="0">
                        <a:latin typeface="Times New Roman"/>
                        <a:cs typeface="Times New Roman"/>
                      </a:endParaRPr>
                    </a:p>
                  </a:txBody>
                  <a:tcPr marL="0" marR="0" marT="476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41678">
                <a:tc gridSpan="3">
                  <a:txBody>
                    <a:bodyPr/>
                    <a:lstStyle/>
                    <a:p>
                      <a:pPr marL="1178560">
                        <a:lnSpc>
                          <a:spcPct val="100000"/>
                        </a:lnSpc>
                        <a:spcBef>
                          <a:spcPts val="225"/>
                        </a:spcBef>
                        <a:tabLst>
                          <a:tab pos="2200910" algn="l"/>
                        </a:tabLst>
                      </a:pPr>
                      <a:endParaRPr sz="700" dirty="0">
                        <a:latin typeface="Calibri"/>
                        <a:cs typeface="Calibri"/>
                      </a:endParaRPr>
                    </a:p>
                  </a:txBody>
                  <a:tcPr marL="0" marR="0" marT="0" marB="0">
                    <a:lnL w="12700">
                      <a:solidFill>
                        <a:srgbClr val="000000"/>
                      </a:solidFill>
                      <a:prstDash val="solid"/>
                    </a:lnL>
                    <a:lnR w="12700">
                      <a:solidFill>
                        <a:srgbClr val="000000"/>
                      </a:solidFill>
                      <a:prstDash val="solid"/>
                    </a:lnR>
                    <a:lnT w="6350" cap="flat" cmpd="sng" algn="ctr">
                      <a:solidFill>
                        <a:srgbClr val="00000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12399">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6350">
                      <a:solidFill>
                        <a:srgbClr val="000000"/>
                      </a:solidFill>
                      <a:prstDash val="solid"/>
                    </a:lnR>
                    <a:lnB w="12700">
                      <a:solidFill>
                        <a:srgbClr val="000000"/>
                      </a:solidFill>
                      <a:prstDash val="solid"/>
                    </a:lnB>
                  </a:tcPr>
                </a:tc>
                <a:tc>
                  <a:txBody>
                    <a:bodyPr/>
                    <a:lstStyle/>
                    <a:p>
                      <a:pPr marR="30480">
                        <a:lnSpc>
                          <a:spcPct val="100000"/>
                        </a:lnSpc>
                      </a:pPr>
                      <a:endParaRPr sz="1300" dirty="0">
                        <a:latin typeface="Times New Roman"/>
                        <a:cs typeface="Times New Roman"/>
                      </a:endParaRPr>
                    </a:p>
                  </a:txBody>
                  <a:tcPr marL="0" marR="0" marT="0" marB="0">
                    <a:lnL w="6350">
                      <a:solidFill>
                        <a:srgbClr val="000000"/>
                      </a:solidFill>
                      <a:prstDash val="solid"/>
                    </a:lnL>
                    <a:lnR w="6350">
                      <a:solidFill>
                        <a:srgbClr val="000000"/>
                      </a:solidFill>
                      <a:prstDash val="solid"/>
                    </a:lnR>
                    <a:lnB w="12700">
                      <a:solidFill>
                        <a:srgbClr val="000000"/>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9" name="object 9"/>
          <p:cNvGrpSpPr/>
          <p:nvPr/>
        </p:nvGrpSpPr>
        <p:grpSpPr>
          <a:xfrm>
            <a:off x="6290640" y="2614397"/>
            <a:ext cx="235744" cy="251460"/>
            <a:chOff x="9223247" y="3275076"/>
            <a:chExt cx="314325" cy="335280"/>
          </a:xfrm>
        </p:grpSpPr>
        <p:sp>
          <p:nvSpPr>
            <p:cNvPr id="10" name="object 10"/>
            <p:cNvSpPr/>
            <p:nvPr/>
          </p:nvSpPr>
          <p:spPr>
            <a:xfrm>
              <a:off x="9229343" y="3281172"/>
              <a:ext cx="302260" cy="323215"/>
            </a:xfrm>
            <a:custGeom>
              <a:avLst/>
              <a:gdLst/>
              <a:ahLst/>
              <a:cxnLst/>
              <a:rect l="l" t="t" r="r" b="b"/>
              <a:pathLst>
                <a:path w="302259" h="323214">
                  <a:moveTo>
                    <a:pt x="0" y="161543"/>
                  </a:moveTo>
                  <a:lnTo>
                    <a:pt x="7693" y="110459"/>
                  </a:lnTo>
                  <a:lnTo>
                    <a:pt x="29114" y="66111"/>
                  </a:lnTo>
                  <a:lnTo>
                    <a:pt x="61776" y="31150"/>
                  </a:lnTo>
                  <a:lnTo>
                    <a:pt x="103193" y="8229"/>
                  </a:lnTo>
                  <a:lnTo>
                    <a:pt x="150875" y="0"/>
                  </a:lnTo>
                  <a:lnTo>
                    <a:pt x="198558" y="8229"/>
                  </a:lnTo>
                  <a:lnTo>
                    <a:pt x="239975" y="31150"/>
                  </a:lnTo>
                  <a:lnTo>
                    <a:pt x="272637" y="66111"/>
                  </a:lnTo>
                  <a:lnTo>
                    <a:pt x="294058" y="110459"/>
                  </a:lnTo>
                  <a:lnTo>
                    <a:pt x="301751" y="161543"/>
                  </a:lnTo>
                  <a:lnTo>
                    <a:pt x="294058" y="212628"/>
                  </a:lnTo>
                  <a:lnTo>
                    <a:pt x="272637" y="256976"/>
                  </a:lnTo>
                  <a:lnTo>
                    <a:pt x="239975" y="291937"/>
                  </a:lnTo>
                  <a:lnTo>
                    <a:pt x="198558" y="314858"/>
                  </a:lnTo>
                  <a:lnTo>
                    <a:pt x="150875" y="323088"/>
                  </a:lnTo>
                  <a:lnTo>
                    <a:pt x="103193" y="314858"/>
                  </a:lnTo>
                  <a:lnTo>
                    <a:pt x="61776" y="291937"/>
                  </a:lnTo>
                  <a:lnTo>
                    <a:pt x="29114" y="256976"/>
                  </a:lnTo>
                  <a:lnTo>
                    <a:pt x="7693" y="212628"/>
                  </a:lnTo>
                  <a:lnTo>
                    <a:pt x="0" y="161543"/>
                  </a:lnTo>
                  <a:close/>
                </a:path>
              </a:pathLst>
            </a:custGeom>
            <a:ln w="12192">
              <a:solidFill>
                <a:srgbClr val="000000"/>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9294875" y="3366516"/>
              <a:ext cx="160020" cy="152400"/>
            </a:xfrm>
            <a:prstGeom prst="rect">
              <a:avLst/>
            </a:prstGeom>
          </p:spPr>
        </p:pic>
      </p:grpSp>
      <p:pic>
        <p:nvPicPr>
          <p:cNvPr id="16" name="Picture 15" descr="A blue letter t with white text&#10;&#10;Description automatically generated">
            <a:extLst>
              <a:ext uri="{FF2B5EF4-FFF2-40B4-BE49-F238E27FC236}">
                <a16:creationId xmlns:a16="http://schemas.microsoft.com/office/drawing/2014/main" id="{83E98F76-8121-0E71-2A28-FD62188F7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0508" y="5191025"/>
            <a:ext cx="912109" cy="912109"/>
          </a:xfrm>
          <a:prstGeom prst="rect">
            <a:avLst/>
          </a:prstGeom>
        </p:spPr>
      </p:pic>
      <p:sp>
        <p:nvSpPr>
          <p:cNvPr id="3" name="Rectangle 2">
            <a:extLst>
              <a:ext uri="{FF2B5EF4-FFF2-40B4-BE49-F238E27FC236}">
                <a16:creationId xmlns:a16="http://schemas.microsoft.com/office/drawing/2014/main" id="{B4690660-6FB0-9F18-A77D-78BD9E791E69}"/>
              </a:ext>
            </a:extLst>
          </p:cNvPr>
          <p:cNvSpPr/>
          <p:nvPr/>
        </p:nvSpPr>
        <p:spPr>
          <a:xfrm>
            <a:off x="5379868" y="2423604"/>
            <a:ext cx="2036487" cy="134058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5AB0601-EAC9-5454-671F-03DE3F21B46F}"/>
              </a:ext>
            </a:extLst>
          </p:cNvPr>
          <p:cNvCxnSpPr/>
          <p:nvPr/>
        </p:nvCxnSpPr>
        <p:spPr>
          <a:xfrm>
            <a:off x="5513033" y="2041864"/>
            <a:ext cx="79899" cy="38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8833FDB-CA2B-044A-3B01-0FA1419054B9}"/>
              </a:ext>
            </a:extLst>
          </p:cNvPr>
          <p:cNvCxnSpPr>
            <a:endCxn id="3" idx="0"/>
          </p:cNvCxnSpPr>
          <p:nvPr/>
        </p:nvCxnSpPr>
        <p:spPr>
          <a:xfrm>
            <a:off x="6398111" y="2041864"/>
            <a:ext cx="1" cy="38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ACECBA-3AF4-7825-0670-88D93657BE99}"/>
              </a:ext>
            </a:extLst>
          </p:cNvPr>
          <p:cNvCxnSpPr/>
          <p:nvPr/>
        </p:nvCxnSpPr>
        <p:spPr>
          <a:xfrm flipH="1">
            <a:off x="7315200" y="2104008"/>
            <a:ext cx="156018"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C30403-E03E-9CA5-314D-3F74935C0B94}"/>
              </a:ext>
            </a:extLst>
          </p:cNvPr>
          <p:cNvCxnSpPr/>
          <p:nvPr/>
        </p:nvCxnSpPr>
        <p:spPr>
          <a:xfrm flipV="1">
            <a:off x="5255581" y="3764185"/>
            <a:ext cx="195308" cy="367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73548A1-1545-089B-5EB5-C64150CDD5A6}"/>
              </a:ext>
            </a:extLst>
          </p:cNvPr>
          <p:cNvCxnSpPr>
            <a:endCxn id="3" idx="2"/>
          </p:cNvCxnSpPr>
          <p:nvPr/>
        </p:nvCxnSpPr>
        <p:spPr>
          <a:xfrm flipH="1" flipV="1">
            <a:off x="6464376" y="3764185"/>
            <a:ext cx="57531" cy="482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A622B3-BC9F-E512-12EB-C1467A5767CF}"/>
              </a:ext>
            </a:extLst>
          </p:cNvPr>
          <p:cNvCxnSpPr/>
          <p:nvPr/>
        </p:nvCxnSpPr>
        <p:spPr>
          <a:xfrm flipH="1" flipV="1">
            <a:off x="7315200" y="3764185"/>
            <a:ext cx="101155" cy="241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8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800" y="381000"/>
            <a:ext cx="7772400" cy="609599"/>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3200" b="0" i="0" u="none" strike="noStrike" cap="none" dirty="0">
                <a:solidFill>
                  <a:schemeClr val="bg2">
                    <a:lumMod val="50000"/>
                  </a:schemeClr>
                </a:solidFill>
                <a:latin typeface="Calibri"/>
                <a:ea typeface="Calibri"/>
                <a:cs typeface="Calibri"/>
                <a:sym typeface="Calibri"/>
              </a:rPr>
              <a:t>Basic Principals for Short Stick Midfielder’s</a:t>
            </a:r>
          </a:p>
        </p:txBody>
      </p:sp>
      <p:sp>
        <p:nvSpPr>
          <p:cNvPr id="122" name="Shape 122"/>
          <p:cNvSpPr txBox="1">
            <a:spLocks noGrp="1"/>
          </p:cNvSpPr>
          <p:nvPr>
            <p:ph type="body" idx="1"/>
          </p:nvPr>
        </p:nvSpPr>
        <p:spPr>
          <a:xfrm>
            <a:off x="457200" y="1600200"/>
            <a:ext cx="3048000" cy="5105399"/>
          </a:xfrm>
          <a:prstGeom prst="rect">
            <a:avLst/>
          </a:prstGeom>
          <a:noFill/>
          <a:ln>
            <a:noFill/>
          </a:ln>
        </p:spPr>
        <p:txBody>
          <a:bodyPr lIns="91425" tIns="45700" rIns="91425" bIns="45700" anchor="t" anchorCtr="0">
            <a:noAutofit/>
          </a:bodyPr>
          <a:lstStyle/>
          <a:p>
            <a:pPr marL="342900" marR="0" lvl="0" indent="-342900" algn="l" rtl="0">
              <a:lnSpc>
                <a:spcPct val="95000"/>
              </a:lnSpc>
              <a:spcBef>
                <a:spcPts val="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Understand your leverage on the offensive dodger, and where we  want to push him.</a:t>
            </a:r>
          </a:p>
          <a:p>
            <a:pPr marL="342900" marR="0" lvl="0" indent="-342900" algn="l" rtl="0">
              <a:lnSpc>
                <a:spcPct val="90000"/>
              </a:lnSpc>
              <a:spcBef>
                <a:spcPts val="240"/>
              </a:spcBef>
              <a:buClr>
                <a:schemeClr val="dk1"/>
              </a:buClr>
              <a:buSzPct val="100000"/>
              <a:buFont typeface="Arial"/>
              <a:buNone/>
            </a:pPr>
            <a:endParaRPr sz="1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Be physical with your man on-ball, and punch him on any dodge.  We never allow an easy run.  If he becomes a threat, engage him physically.</a:t>
            </a:r>
          </a:p>
          <a:p>
            <a:pPr marL="342900" marR="0" lvl="0" indent="-342900" algn="l" rtl="0">
              <a:lnSpc>
                <a:spcPct val="90000"/>
              </a:lnSpc>
              <a:spcBef>
                <a:spcPts val="240"/>
              </a:spcBef>
              <a:buClr>
                <a:schemeClr val="dk1"/>
              </a:buClr>
              <a:buSzPct val="100000"/>
              <a:buFont typeface="Arial"/>
              <a:buChar char="•"/>
            </a:pPr>
            <a:r>
              <a:rPr lang="en-US" sz="1200" b="1" u="sng" dirty="0">
                <a:solidFill>
                  <a:schemeClr val="dk1"/>
                </a:solidFill>
              </a:rPr>
              <a:t>Wrestlers Mentality – </a:t>
            </a:r>
            <a:r>
              <a:rPr lang="en-US" sz="1200" dirty="0">
                <a:solidFill>
                  <a:schemeClr val="dk1"/>
                </a:solidFill>
              </a:rPr>
              <a:t>Match Athleticism until they get into your stance! </a:t>
            </a:r>
            <a:r>
              <a:rPr lang="en-US" sz="1200" b="1" u="sng" dirty="0">
                <a:solidFill>
                  <a:schemeClr val="dk1"/>
                </a:solidFill>
              </a:rPr>
              <a:t>Too Much </a:t>
            </a:r>
            <a:r>
              <a:rPr lang="en-US" sz="1200" dirty="0">
                <a:solidFill>
                  <a:schemeClr val="dk1"/>
                </a:solidFill>
              </a:rPr>
              <a:t>– You run past the dodger – </a:t>
            </a:r>
            <a:r>
              <a:rPr lang="en-US" sz="1200" b="1" u="sng" dirty="0">
                <a:solidFill>
                  <a:schemeClr val="dk1"/>
                </a:solidFill>
              </a:rPr>
              <a:t>Too Little </a:t>
            </a:r>
            <a:r>
              <a:rPr lang="en-US" sz="1200" dirty="0">
                <a:solidFill>
                  <a:schemeClr val="dk1"/>
                </a:solidFill>
              </a:rPr>
              <a:t>– They Run past you!</a:t>
            </a:r>
            <a:endParaRPr lang="en-US" sz="1200" b="1" i="0" u="sng" strike="noStrike" cap="none" dirty="0">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None/>
            </a:pPr>
            <a:endParaRPr sz="1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If he dodges down the side get ready to get off and rotate back to original position once wing defender takes over we make a “</a:t>
            </a:r>
            <a:r>
              <a:rPr lang="en-US" sz="1200" b="1" i="0" u="none" strike="noStrike" cap="none" dirty="0">
                <a:solidFill>
                  <a:schemeClr val="dk1"/>
                </a:solidFill>
                <a:latin typeface="Arial"/>
                <a:ea typeface="Arial"/>
                <a:cs typeface="Arial"/>
                <a:sym typeface="Arial"/>
              </a:rPr>
              <a:t>Pass Call”</a:t>
            </a:r>
          </a:p>
          <a:p>
            <a:pPr marL="342900" marR="0" lvl="0" indent="-342900" algn="l" rtl="0">
              <a:lnSpc>
                <a:spcPct val="90000"/>
              </a:lnSpc>
              <a:spcBef>
                <a:spcPts val="240"/>
              </a:spcBef>
              <a:buClr>
                <a:schemeClr val="dk1"/>
              </a:buClr>
              <a:buSzPct val="25000"/>
              <a:buFont typeface="Noto Symbol"/>
              <a:buNone/>
            </a:pPr>
            <a:endParaRPr sz="1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Always see the wheel and understand someone might replace where you just left from. </a:t>
            </a:r>
          </a:p>
          <a:p>
            <a:pPr marL="342900" marR="0" lvl="0" indent="-342900" algn="l" rtl="0">
              <a:lnSpc>
                <a:spcPct val="90000"/>
              </a:lnSpc>
              <a:spcBef>
                <a:spcPts val="240"/>
              </a:spcBef>
              <a:buClr>
                <a:schemeClr val="dk1"/>
              </a:buClr>
              <a:buSzPct val="100000"/>
              <a:buFont typeface="Arial"/>
              <a:buNone/>
            </a:pPr>
            <a:endParaRPr sz="12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None/>
            </a:pPr>
            <a:endParaRPr sz="1200" b="0" i="0" u="none" strike="noStrike" cap="none" dirty="0">
              <a:solidFill>
                <a:schemeClr val="dk1"/>
              </a:solidFill>
              <a:latin typeface="Libre Baskerville"/>
              <a:ea typeface="Libre Baskerville"/>
              <a:cs typeface="Libre Baskerville"/>
              <a:sym typeface="Libre Baskerville"/>
            </a:endParaRPr>
          </a:p>
          <a:p>
            <a:pPr marL="0" marR="0" lvl="0" indent="0" algn="l" rtl="0">
              <a:lnSpc>
                <a:spcPct val="90000"/>
              </a:lnSpc>
              <a:spcBef>
                <a:spcPts val="240"/>
              </a:spcBef>
              <a:buClr>
                <a:schemeClr val="dk1"/>
              </a:buClr>
              <a:buSzPct val="25000"/>
              <a:buFont typeface="Noto Symbol"/>
              <a:buNone/>
            </a:pPr>
            <a:endParaRPr sz="1200" b="0" i="0" u="none" strike="noStrike" cap="none" dirty="0">
              <a:solidFill>
                <a:schemeClr val="dk1"/>
              </a:solidFill>
              <a:latin typeface="Libre Baskerville"/>
              <a:ea typeface="Libre Baskerville"/>
              <a:cs typeface="Libre Baskerville"/>
              <a:sym typeface="Libre Baskerville"/>
            </a:endParaRPr>
          </a:p>
        </p:txBody>
      </p:sp>
      <p:sp>
        <p:nvSpPr>
          <p:cNvPr id="124" name="Shape 124"/>
          <p:cNvSpPr/>
          <p:nvPr/>
        </p:nvSpPr>
        <p:spPr>
          <a:xfrm>
            <a:off x="4419600" y="1600200"/>
            <a:ext cx="3276600" cy="2587625"/>
          </a:xfrm>
          <a:prstGeom prst="rect">
            <a:avLst/>
          </a:prstGeom>
          <a:noFill/>
          <a:ln>
            <a:noFill/>
          </a:ln>
        </p:spPr>
        <p:txBody>
          <a:bodyPr lIns="91425" tIns="45700" rIns="91425" bIns="45700" anchor="t" anchorCtr="0">
            <a:noAutofit/>
          </a:bodyPr>
          <a:lstStyle/>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If offensive midfielder dodges across your face to the middle of the field chase from behind, and go for the back check.  If he dodges inside he will run into our double. Don’t let him off the hook!</a:t>
            </a:r>
          </a:p>
          <a:p>
            <a:pPr marL="171450" marR="0" lvl="0" indent="-171450" algn="l" rtl="0">
              <a:lnSpc>
                <a:spcPct val="90000"/>
              </a:lnSpc>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If you are off ball you share the crease and will always be in a help position.  If you are the backside man you split two and react to any ball thrown over the top.</a:t>
            </a:r>
          </a:p>
          <a:p>
            <a:pPr marL="171450" marR="0" lvl="0" indent="-171450" algn="l" rtl="0">
              <a:lnSpc>
                <a:spcPct val="90000"/>
              </a:lnSpc>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Know difference between 1 high, 2 high, and 3 high up top. </a:t>
            </a:r>
          </a:p>
        </p:txBody>
      </p:sp>
      <p:pic>
        <p:nvPicPr>
          <p:cNvPr id="4" name="Picture 3">
            <a:extLst>
              <a:ext uri="{FF2B5EF4-FFF2-40B4-BE49-F238E27FC236}">
                <a16:creationId xmlns:a16="http://schemas.microsoft.com/office/drawing/2014/main" id="{95F2EE3F-F0F3-4943-A8D1-5B4B91354FC9}"/>
              </a:ext>
            </a:extLst>
          </p:cNvPr>
          <p:cNvPicPr>
            <a:picLocks noChangeAspect="1"/>
          </p:cNvPicPr>
          <p:nvPr/>
        </p:nvPicPr>
        <p:blipFill>
          <a:blip r:embed="rId3"/>
          <a:stretch>
            <a:fillRect/>
          </a:stretch>
        </p:blipFill>
        <p:spPr>
          <a:xfrm>
            <a:off x="5303864" y="4045303"/>
            <a:ext cx="2887786" cy="1920491"/>
          </a:xfrm>
          <a:prstGeom prst="rect">
            <a:avLst/>
          </a:prstGeom>
        </p:spPr>
      </p:pic>
      <p:pic>
        <p:nvPicPr>
          <p:cNvPr id="3" name="Picture 2" descr="A blue letter t with white text&#10;&#10;Description automatically generated">
            <a:extLst>
              <a:ext uri="{FF2B5EF4-FFF2-40B4-BE49-F238E27FC236}">
                <a16:creationId xmlns:a16="http://schemas.microsoft.com/office/drawing/2014/main" id="{E066D8F9-F8FF-19DD-AAB1-77996717E049}"/>
              </a:ext>
            </a:extLst>
          </p:cNvPr>
          <p:cNvPicPr>
            <a:picLocks noChangeAspect="1"/>
          </p:cNvPicPr>
          <p:nvPr/>
        </p:nvPicPr>
        <p:blipFill>
          <a:blip r:embed="rId4"/>
          <a:stretch>
            <a:fillRect/>
          </a:stretch>
        </p:blipFill>
        <p:spPr>
          <a:xfrm>
            <a:off x="3915054" y="5688553"/>
            <a:ext cx="788447" cy="788447"/>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152400"/>
            <a:ext cx="7772400" cy="1024647"/>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3200" b="0" i="0" u="none" strike="noStrike" cap="none">
                <a:solidFill>
                  <a:schemeClr val="bg2">
                    <a:lumMod val="50000"/>
                  </a:schemeClr>
                </a:solidFill>
                <a:latin typeface="Calibri"/>
                <a:ea typeface="Calibri"/>
                <a:cs typeface="Calibri"/>
                <a:sym typeface="Calibri"/>
              </a:rPr>
              <a:t>BINGO &amp;</a:t>
            </a:r>
            <a:br>
              <a:rPr lang="en-US" sz="3200" b="0" i="0" u="none" strike="noStrike" cap="none">
                <a:solidFill>
                  <a:schemeClr val="bg2">
                    <a:lumMod val="50000"/>
                  </a:schemeClr>
                </a:solidFill>
                <a:latin typeface="Calibri"/>
                <a:ea typeface="Calibri"/>
                <a:cs typeface="Calibri"/>
                <a:sym typeface="Calibri"/>
              </a:rPr>
            </a:br>
            <a:r>
              <a:rPr lang="en-US" sz="3200">
                <a:solidFill>
                  <a:schemeClr val="bg2">
                    <a:lumMod val="50000"/>
                  </a:schemeClr>
                </a:solidFill>
                <a:latin typeface="Calibri"/>
                <a:ea typeface="Calibri"/>
                <a:cs typeface="Calibri"/>
                <a:sym typeface="Calibri"/>
              </a:rPr>
              <a:t>CREASE</a:t>
            </a:r>
            <a:endParaRPr lang="en-US" sz="3200" b="0" i="0" u="none" strike="noStrike" cap="none" dirty="0">
              <a:solidFill>
                <a:schemeClr val="bg2">
                  <a:lumMod val="50000"/>
                </a:schemeClr>
              </a:solidFill>
              <a:latin typeface="Calibri"/>
              <a:ea typeface="Calibri"/>
              <a:cs typeface="Calibri"/>
              <a:sym typeface="Calibri"/>
            </a:endParaRPr>
          </a:p>
        </p:txBody>
      </p:sp>
      <p:sp>
        <p:nvSpPr>
          <p:cNvPr id="131" name="Shape 131"/>
          <p:cNvSpPr txBox="1">
            <a:spLocks noGrp="1"/>
          </p:cNvSpPr>
          <p:nvPr>
            <p:ph type="body" idx="1"/>
          </p:nvPr>
        </p:nvSpPr>
        <p:spPr>
          <a:xfrm>
            <a:off x="381000" y="1371600"/>
            <a:ext cx="3962399" cy="5333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The main objective is to take away all inside looks on the crease and to spoke in and out.  </a:t>
            </a:r>
          </a:p>
          <a:p>
            <a:pPr marL="342900" marR="0" lvl="0" indent="-342900" algn="l" rtl="0">
              <a:lnSpc>
                <a:spcPct val="90000"/>
              </a:lnSpc>
              <a:spcBef>
                <a:spcPts val="240"/>
              </a:spcBef>
              <a:buClr>
                <a:schemeClr val="dk1"/>
              </a:buClr>
              <a:buSzPct val="100000"/>
              <a:buFont typeface="Arial"/>
              <a:buNone/>
            </a:pPr>
            <a:endParaRPr lang="en-US" sz="1200" b="0" i="0" u="none" strike="noStrike" cap="none">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Give support where needed  either up top or behind. The </a:t>
            </a:r>
            <a:r>
              <a:rPr lang="en-US" sz="1200">
                <a:solidFill>
                  <a:schemeClr val="dk1"/>
                </a:solidFill>
              </a:rPr>
              <a:t>Bingo</a:t>
            </a:r>
            <a:r>
              <a:rPr lang="en-US" sz="1200" b="0" i="0" u="none" strike="noStrike" cap="none">
                <a:solidFill>
                  <a:schemeClr val="dk1"/>
                </a:solidFill>
                <a:latin typeface="Arial"/>
                <a:ea typeface="Arial"/>
                <a:cs typeface="Arial"/>
                <a:sym typeface="Arial"/>
              </a:rPr>
              <a:t> and Crease are partners with each other, so communication is key. </a:t>
            </a:r>
          </a:p>
          <a:p>
            <a:pPr marL="342900" marR="0" lvl="0" indent="-342900" algn="l" rtl="0">
              <a:lnSpc>
                <a:spcPct val="90000"/>
              </a:lnSpc>
              <a:spcBef>
                <a:spcPts val="240"/>
              </a:spcBef>
              <a:buClr>
                <a:schemeClr val="dk1"/>
              </a:buClr>
              <a:buSzPct val="100000"/>
              <a:buFont typeface="Arial"/>
              <a:buNone/>
            </a:pPr>
            <a:endParaRPr lang="en-US" sz="1200" b="0" i="0" u="none" strike="noStrike" cap="none">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Always be ready to double when the ball comes to the middle of the field.  Be aggressive, and take the ball away.  </a:t>
            </a:r>
          </a:p>
          <a:p>
            <a:pPr marL="342900" marR="0" lvl="0" indent="-342900" algn="l" rtl="0">
              <a:lnSpc>
                <a:spcPct val="90000"/>
              </a:lnSpc>
              <a:spcBef>
                <a:spcPts val="240"/>
              </a:spcBef>
              <a:buClr>
                <a:schemeClr val="dk1"/>
              </a:buClr>
              <a:buSzPct val="100000"/>
              <a:buFont typeface="Arial"/>
              <a:buNone/>
            </a:pPr>
            <a:endParaRPr lang="en-US" sz="1200" b="0" i="0" u="none" strike="noStrike" cap="none">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Always front your man inside. When Crease is at X, Bingo covers crease area. When Bingo is up top, backer covers crease area. Work together on a string</a:t>
            </a:r>
          </a:p>
          <a:p>
            <a:pPr marL="342900" marR="0" lvl="0" indent="-342900" algn="l" rtl="0">
              <a:lnSpc>
                <a:spcPct val="90000"/>
              </a:lnSpc>
              <a:spcBef>
                <a:spcPts val="240"/>
              </a:spcBef>
              <a:buClr>
                <a:schemeClr val="dk1"/>
              </a:buClr>
              <a:buSzPct val="100000"/>
              <a:buFont typeface="Arial"/>
              <a:buNone/>
            </a:pPr>
            <a:endParaRPr lang="en-US" sz="1200" b="0" i="0" u="none" strike="noStrike" cap="none">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 </a:t>
            </a:r>
            <a:r>
              <a:rPr lang="en-US" sz="1200">
                <a:solidFill>
                  <a:schemeClr val="dk1"/>
                </a:solidFill>
              </a:rPr>
              <a:t>I</a:t>
            </a:r>
            <a:r>
              <a:rPr lang="en-US" sz="1200" b="0" i="0" u="none" strike="noStrike" cap="none">
                <a:solidFill>
                  <a:schemeClr val="dk1"/>
                </a:solidFill>
                <a:latin typeface="Arial"/>
                <a:ea typeface="Arial"/>
                <a:cs typeface="Arial"/>
                <a:sym typeface="Arial"/>
              </a:rPr>
              <a:t>t is important to play the ball hard when you are up top in the middle. If you are the low backer only play hard if the attacker starts to press GLE.  (Soft Zone/Dead Zone Concepts important) Play the 5 yard rule behind the cage.</a:t>
            </a:r>
          </a:p>
          <a:p>
            <a:pPr marL="342900" marR="0" lvl="0" indent="-342900" algn="l" rtl="0">
              <a:lnSpc>
                <a:spcPct val="90000"/>
              </a:lnSpc>
              <a:spcBef>
                <a:spcPts val="240"/>
              </a:spcBef>
              <a:buClr>
                <a:schemeClr val="dk1"/>
              </a:buClr>
              <a:buSzPct val="100000"/>
              <a:buFont typeface="Arial"/>
              <a:buNone/>
            </a:pPr>
            <a:endParaRPr lang="en-US" sz="1200" b="0" i="0" u="none" strike="noStrike" cap="none">
              <a:solidFill>
                <a:schemeClr val="dk1"/>
              </a:solidFill>
              <a:latin typeface="Arial"/>
              <a:ea typeface="Arial"/>
              <a:cs typeface="Arial"/>
              <a:sym typeface="Arial"/>
            </a:endParaRPr>
          </a:p>
          <a:p>
            <a:pPr marL="342900" marR="0" lvl="0" indent="-342900" algn="l" rtl="0">
              <a:lnSpc>
                <a:spcPct val="90000"/>
              </a:lnSpc>
              <a:spcBef>
                <a:spcPts val="24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Always get on their hands, and make them go East - West.</a:t>
            </a:r>
          </a:p>
          <a:p>
            <a:pPr marL="342900" marR="0" lvl="0" indent="-342900" algn="l" rtl="0">
              <a:lnSpc>
                <a:spcPct val="90000"/>
              </a:lnSpc>
              <a:spcBef>
                <a:spcPts val="280"/>
              </a:spcBef>
              <a:buClr>
                <a:schemeClr val="dk1"/>
              </a:buClr>
              <a:buSzPct val="100000"/>
              <a:buFont typeface="Arial"/>
              <a:buNone/>
            </a:pPr>
            <a:endParaRPr lang="en-US" sz="1400" b="0" i="0" u="none" strike="noStrike" cap="none">
              <a:solidFill>
                <a:schemeClr val="dk1"/>
              </a:solidFill>
              <a:latin typeface="Arial"/>
              <a:ea typeface="Arial"/>
              <a:cs typeface="Arial"/>
              <a:sym typeface="Arial"/>
            </a:endParaRPr>
          </a:p>
          <a:p>
            <a:pPr marL="342900" marR="0" lvl="0" indent="-342900" algn="l" rtl="0">
              <a:lnSpc>
                <a:spcPct val="90000"/>
              </a:lnSpc>
              <a:spcBef>
                <a:spcPts val="280"/>
              </a:spcBef>
              <a:buClr>
                <a:schemeClr val="dk1"/>
              </a:buClr>
              <a:buSzPct val="25000"/>
              <a:buFont typeface="Noto Symbol"/>
              <a:buNone/>
            </a:pPr>
            <a:endParaRPr lang="en-US" sz="14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BD12A798-4A3D-437E-8D5F-A20AD496088D}"/>
              </a:ext>
            </a:extLst>
          </p:cNvPr>
          <p:cNvPicPr>
            <a:picLocks noChangeAspect="1"/>
          </p:cNvPicPr>
          <p:nvPr/>
        </p:nvPicPr>
        <p:blipFill>
          <a:blip r:embed="rId3"/>
          <a:stretch>
            <a:fillRect/>
          </a:stretch>
        </p:blipFill>
        <p:spPr>
          <a:xfrm>
            <a:off x="4993116" y="2049937"/>
            <a:ext cx="3067808" cy="2530941"/>
          </a:xfrm>
          <a:prstGeom prst="rect">
            <a:avLst/>
          </a:prstGeom>
        </p:spPr>
      </p:pic>
      <p:pic>
        <p:nvPicPr>
          <p:cNvPr id="3" name="Picture 2" descr="A blue letter t with white text&#10;&#10;Description automatically generated">
            <a:extLst>
              <a:ext uri="{FF2B5EF4-FFF2-40B4-BE49-F238E27FC236}">
                <a16:creationId xmlns:a16="http://schemas.microsoft.com/office/drawing/2014/main" id="{3C1A5DDF-44F7-2802-F4DE-4BE6E5CD747A}"/>
              </a:ext>
            </a:extLst>
          </p:cNvPr>
          <p:cNvPicPr>
            <a:picLocks noChangeAspect="1"/>
          </p:cNvPicPr>
          <p:nvPr/>
        </p:nvPicPr>
        <p:blipFill>
          <a:blip r:embed="rId4"/>
          <a:stretch>
            <a:fillRect/>
          </a:stretch>
        </p:blipFill>
        <p:spPr>
          <a:xfrm>
            <a:off x="4195531" y="5486400"/>
            <a:ext cx="752937" cy="7529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62000" y="76200"/>
            <a:ext cx="7772400"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800000"/>
              </a:buClr>
              <a:buSzPct val="25000"/>
              <a:buFont typeface="Calibri"/>
              <a:buNone/>
            </a:pPr>
            <a:r>
              <a:rPr lang="en-US" sz="4400" b="0" i="0" u="none" strike="noStrike" cap="none">
                <a:solidFill>
                  <a:schemeClr val="bg2">
                    <a:lumMod val="50000"/>
                  </a:schemeClr>
                </a:solidFill>
                <a:latin typeface="Calibri"/>
                <a:ea typeface="Calibri"/>
                <a:cs typeface="Calibri"/>
                <a:sym typeface="Calibri"/>
              </a:rPr>
              <a:t>Low Wing Defenders</a:t>
            </a:r>
            <a:endParaRPr lang="en-US" sz="4400" b="0" i="0" u="none" strike="noStrike" cap="none" dirty="0">
              <a:solidFill>
                <a:schemeClr val="bg2">
                  <a:lumMod val="50000"/>
                </a:schemeClr>
              </a:solidFill>
              <a:latin typeface="Calibri"/>
              <a:ea typeface="Calibri"/>
              <a:cs typeface="Calibri"/>
              <a:sym typeface="Calibri"/>
            </a:endParaRPr>
          </a:p>
        </p:txBody>
      </p:sp>
      <p:sp>
        <p:nvSpPr>
          <p:cNvPr id="139" name="Shape 139"/>
          <p:cNvSpPr txBox="1">
            <a:spLocks noGrp="1"/>
          </p:cNvSpPr>
          <p:nvPr>
            <p:ph type="body" idx="1"/>
          </p:nvPr>
        </p:nvSpPr>
        <p:spPr>
          <a:xfrm>
            <a:off x="685800" y="762000"/>
            <a:ext cx="3962399" cy="5791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Always be in a help position vs. dodges down the side - Show but don’t go!</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Try and hold off passing until the midfielder is really beat. – </a:t>
            </a:r>
            <a:r>
              <a:rPr lang="en-US" sz="1200" b="1" i="0" u="sng" strike="noStrike" cap="none">
                <a:solidFill>
                  <a:schemeClr val="dk1"/>
                </a:solidFill>
                <a:latin typeface="Calibri"/>
                <a:ea typeface="Calibri"/>
                <a:cs typeface="Calibri"/>
                <a:sym typeface="Calibri"/>
              </a:rPr>
              <a:t>WE SWITCH – NOT SLIDE</a:t>
            </a:r>
          </a:p>
          <a:p>
            <a:pPr marL="342900" marR="0" lvl="0" indent="-342900" algn="l" rtl="0">
              <a:lnSpc>
                <a:spcPct val="90000"/>
              </a:lnSpc>
              <a:spcBef>
                <a:spcPts val="240"/>
              </a:spcBef>
              <a:buClr>
                <a:schemeClr val="dk1"/>
              </a:buClr>
              <a:buSzPct val="25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If you do have to slide up field, do it with your stick up field in chest of dodging midfielder.</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If your man dodges from the wing, play topside. Make them roll inside where you have backer help</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Stay on the hands of a feeder and don’t allow him to step around you for a shot. </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Understand our 1 behind or 2 behind concepts.</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We typically stay on ball when they carry from the wing to x, with other two defenders rotating to replace. Wing becomes </a:t>
            </a:r>
            <a:r>
              <a:rPr lang="en-US" sz="1200">
                <a:solidFill>
                  <a:schemeClr val="dk1"/>
                </a:solidFill>
                <a:latin typeface="Calibri"/>
                <a:ea typeface="Calibri"/>
                <a:cs typeface="Calibri"/>
                <a:sym typeface="Calibri"/>
              </a:rPr>
              <a:t>Crease</a:t>
            </a: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Sticks are always up and in passing lanes while playing off ball</a:t>
            </a:r>
          </a:p>
          <a:p>
            <a:pPr marL="342900" marR="0" lvl="0" indent="-342900" algn="l" rtl="0">
              <a:lnSpc>
                <a:spcPct val="90000"/>
              </a:lnSpc>
              <a:spcBef>
                <a:spcPts val="240"/>
              </a:spcBef>
              <a:buClr>
                <a:schemeClr val="dk1"/>
              </a:buClr>
              <a:buSzPct val="100000"/>
              <a:buFont typeface="Noto Symbol"/>
              <a:buNone/>
            </a:pPr>
            <a:endParaRPr lang="en-US" sz="1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240"/>
              </a:spcBef>
              <a:buClr>
                <a:schemeClr val="dk1"/>
              </a:buClr>
              <a:buSzPct val="100000"/>
              <a:buFont typeface="Noto Symbol"/>
              <a:buChar char="▪"/>
            </a:pPr>
            <a:r>
              <a:rPr lang="en-US" sz="1200" b="0" i="0" u="none" strike="noStrike" cap="none">
                <a:solidFill>
                  <a:schemeClr val="dk1"/>
                </a:solidFill>
                <a:latin typeface="Calibri"/>
                <a:ea typeface="Calibri"/>
                <a:cs typeface="Calibri"/>
                <a:sym typeface="Calibri"/>
              </a:rPr>
              <a:t>Once you are “Off-Ball” make sure you have a big presence inside helping crease, while keeping leverage on what is going on in your area (Head on a swivel!)</a:t>
            </a:r>
            <a:endParaRPr lang="en-US" sz="12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3F27782F-F3CE-4ED1-801F-56EE5CCB1B03}"/>
              </a:ext>
            </a:extLst>
          </p:cNvPr>
          <p:cNvPicPr>
            <a:picLocks noChangeAspect="1"/>
          </p:cNvPicPr>
          <p:nvPr/>
        </p:nvPicPr>
        <p:blipFill>
          <a:blip r:embed="rId3"/>
          <a:stretch>
            <a:fillRect/>
          </a:stretch>
        </p:blipFill>
        <p:spPr>
          <a:xfrm flipH="1">
            <a:off x="4871866" y="2036732"/>
            <a:ext cx="3907410" cy="2197918"/>
          </a:xfrm>
          <a:prstGeom prst="rect">
            <a:avLst/>
          </a:prstGeom>
        </p:spPr>
      </p:pic>
      <p:pic>
        <p:nvPicPr>
          <p:cNvPr id="3" name="Picture 2" descr="A blue letter t with white text&#10;&#10;Description automatically generated">
            <a:extLst>
              <a:ext uri="{FF2B5EF4-FFF2-40B4-BE49-F238E27FC236}">
                <a16:creationId xmlns:a16="http://schemas.microsoft.com/office/drawing/2014/main" id="{B4E7DDDF-EAF9-1F99-B90F-8E0C2CEACD98}"/>
              </a:ext>
            </a:extLst>
          </p:cNvPr>
          <p:cNvPicPr>
            <a:picLocks noChangeAspect="1"/>
          </p:cNvPicPr>
          <p:nvPr/>
        </p:nvPicPr>
        <p:blipFill>
          <a:blip r:embed="rId4"/>
          <a:stretch>
            <a:fillRect/>
          </a:stretch>
        </p:blipFill>
        <p:spPr>
          <a:xfrm>
            <a:off x="4049050" y="5717082"/>
            <a:ext cx="762000" cy="762000"/>
          </a:xfrm>
          <a:prstGeom prst="rect">
            <a:avLst/>
          </a:prstGeom>
        </p:spPr>
      </p:pic>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9085</TotalTime>
  <Words>2995</Words>
  <Application>Microsoft Office PowerPoint</Application>
  <PresentationFormat>On-screen Show (4:3)</PresentationFormat>
  <Paragraphs>398</Paragraphs>
  <Slides>16</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Courier New</vt:lpstr>
      <vt:lpstr>Libre Baskerville</vt:lpstr>
      <vt:lpstr>Calibri Light</vt:lpstr>
      <vt:lpstr>Times New Roman</vt:lpstr>
      <vt:lpstr>Cambria</vt:lpstr>
      <vt:lpstr>Noto Symbol</vt:lpstr>
      <vt:lpstr>Arial</vt:lpstr>
      <vt:lpstr>Calibri</vt:lpstr>
      <vt:lpstr>Default Theme</vt:lpstr>
      <vt:lpstr>Office Theme</vt:lpstr>
      <vt:lpstr>TRINE UNIVERSITY DEFENSE</vt:lpstr>
      <vt:lpstr>What We Want - Individually</vt:lpstr>
      <vt:lpstr>Some Reasons Why We Run Our Stuff!</vt:lpstr>
      <vt:lpstr>General Rules</vt:lpstr>
      <vt:lpstr>Triangle Rotation and Passing</vt:lpstr>
      <vt:lpstr>The Hot Zone and Pick Play</vt:lpstr>
      <vt:lpstr>Basic Principals for Short Stick Midfielder’s</vt:lpstr>
      <vt:lpstr>BINGO &amp; CREASE</vt:lpstr>
      <vt:lpstr>Low Wing Defenders</vt:lpstr>
      <vt:lpstr>PowerPoint Presentation</vt:lpstr>
      <vt:lpstr>Ride</vt:lpstr>
      <vt:lpstr>Ride</vt:lpstr>
      <vt:lpstr>Clear</vt:lpstr>
      <vt:lpstr>Clear</vt:lpstr>
      <vt:lpstr>Clear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MEMORIAL UNIVERSITY DEFENSE</dc:title>
  <dc:creator>Kuhn, Ryan</dc:creator>
  <cp:lastModifiedBy>woody calleri</cp:lastModifiedBy>
  <cp:revision>16</cp:revision>
  <dcterms:modified xsi:type="dcterms:W3CDTF">2024-01-05T23:59:00Z</dcterms:modified>
</cp:coreProperties>
</file>