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3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12192000" cy="6858000"/>
  <p:notesSz cx="6858000" cy="9144000"/>
  <p:embeddedFontLst>
    <p:embeddedFont>
      <p:font typeface="Impact" panose="020B0806030902050204" pitchFamily="34" charset="0"/>
      <p:regular r:id="rId33"/>
    </p:embeddedFont>
    <p:embeddedFont>
      <p:font typeface="Libre Franklin" pitchFamily="2" charset="0"/>
      <p:regular r:id="rId34"/>
      <p:bold r:id="rId35"/>
      <p:italic r:id="rId36"/>
      <p:boldItalic r:id="rId37"/>
    </p:embeddedFont>
    <p:embeddedFont>
      <p:font typeface="Lobster" panose="00000500000000000000" pitchFamily="2" charset="0"/>
      <p:regular r:id="rId38"/>
    </p:embeddedFont>
    <p:embeddedFont>
      <p:font typeface="Pacifico" panose="00000500000000000000" pitchFamily="2" charset="0"/>
      <p:regular r:id="rId39"/>
    </p:embeddedFont>
    <p:embeddedFont>
      <p:font typeface="Playfair Display Black" panose="00000A00000000000000" pitchFamily="2" charset="0"/>
      <p:bold r:id="rId40"/>
      <p:boldItalic r:id="rId41"/>
    </p:embeddedFont>
    <p:embeddedFont>
      <p:font typeface="Roboto" panose="02000000000000000000" pitchFamily="2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7" roundtripDataSignature="AMtx7mjpYo3DSTsQU0HIb/hQIjYLWt13V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6" d="100"/>
          <a:sy n="66" d="100"/>
        </p:scale>
        <p:origin x="9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7.fntdata"/><Relationship Id="rId21" Type="http://schemas.openxmlformats.org/officeDocument/2006/relationships/slide" Target="slides/slide19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customschemas.google.com/relationships/presentationmetadata" Target="metadata"/><Relationship Id="rId50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4.fntdata"/><Relationship Id="rId49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0" Type="http://schemas.openxmlformats.org/officeDocument/2006/relationships/slide" Target="slides/slide18.xml"/><Relationship Id="rId41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4" name="Google Shape;104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263dc93b19a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g263dc93b19a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263dc93b1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3" name="Google Shape;133;g263dc93b19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63dc93b19a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g263dc93b19a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1" name="Google Shape;1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63dc93b19a_0_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7" name="Google Shape;157;g263dc93b19a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8" name="Google Shape;16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3" name="Google Shape;173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5" name="Google Shape;18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8" name="Google Shape;19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63dc93b19a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263dc93b19a_0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19" name="Google Shape;21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31" name="Google Shape;23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3" name="Google Shape;24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4" name="Google Shape;254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60" name="Google Shape;26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4" name="Google Shape;27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263dc93b19a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5" name="Google Shape;295;g263dc93b19a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3" name="Google Shape;3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4" name="Google Shape;31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0" name="Google Shape;320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7" name="Google Shape;32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64ebd798a1_0_3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4" name="Google Shape;354;g264ebd798a1_0_3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6"/>
          <p:cNvSpPr txBox="1">
            <a:spLocks noGrp="1"/>
          </p:cNvSpPr>
          <p:nvPr>
            <p:ph type="ctrTitle"/>
          </p:nvPr>
        </p:nvSpPr>
        <p:spPr>
          <a:xfrm>
            <a:off x="1915128" y="1788454"/>
            <a:ext cx="8361300" cy="20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Libre Franklin"/>
              <a:buNone/>
              <a:defRPr sz="7200" cap="none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ubTitle" idx="1"/>
          </p:nvPr>
        </p:nvSpPr>
        <p:spPr>
          <a:xfrm>
            <a:off x="2679906" y="3956279"/>
            <a:ext cx="6831600" cy="108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None/>
              <a:defRPr sz="2300"/>
            </a:lvl1pPr>
            <a:lvl2pPr lvl="1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/>
            </a:lvl2pPr>
            <a:lvl3pPr lvl="2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/>
            </a:lvl3pPr>
            <a:lvl4pPr lvl="3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4pPr>
            <a:lvl5pPr lvl="4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5pPr>
            <a:lvl6pPr lvl="5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6pPr>
            <a:lvl7pPr lvl="6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7pPr>
            <a:lvl8pPr lvl="7" algn="ctr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8pPr>
            <a:lvl9pPr lvl="8" algn="ctr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dt" idx="10"/>
          </p:nvPr>
        </p:nvSpPr>
        <p:spPr>
          <a:xfrm>
            <a:off x="752858" y="6453386"/>
            <a:ext cx="16080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ftr" idx="11"/>
          </p:nvPr>
        </p:nvSpPr>
        <p:spPr>
          <a:xfrm>
            <a:off x="2584054" y="6453386"/>
            <a:ext cx="7023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6"/>
          <p:cNvSpPr txBox="1">
            <a:spLocks noGrp="1"/>
          </p:cNvSpPr>
          <p:nvPr>
            <p:ph type="sldNum" idx="12"/>
          </p:nvPr>
        </p:nvSpPr>
        <p:spPr>
          <a:xfrm>
            <a:off x="9830683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18" name="Google Shape;18;p26"/>
          <p:cNvGrpSpPr/>
          <p:nvPr/>
        </p:nvGrpSpPr>
        <p:grpSpPr>
          <a:xfrm>
            <a:off x="752846" y="744457"/>
            <a:ext cx="10674141" cy="5349695"/>
            <a:chOff x="752846" y="744457"/>
            <a:chExt cx="10674141" cy="5349695"/>
          </a:xfrm>
        </p:grpSpPr>
        <p:sp>
          <p:nvSpPr>
            <p:cNvPr id="19" name="Google Shape;19;p26"/>
            <p:cNvSpPr/>
            <p:nvPr/>
          </p:nvSpPr>
          <p:spPr>
            <a:xfrm>
              <a:off x="8151962" y="1685652"/>
              <a:ext cx="3275025" cy="4408500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</p:sp>
        <p:sp>
          <p:nvSpPr>
            <p:cNvPr id="20" name="Google Shape;20;p26"/>
            <p:cNvSpPr/>
            <p:nvPr/>
          </p:nvSpPr>
          <p:spPr>
            <a:xfrm rot="10800000">
              <a:off x="752846" y="744457"/>
              <a:ext cx="3275680" cy="4408500"/>
            </a:xfrm>
            <a:custGeom>
              <a:avLst/>
              <a:gdLst/>
              <a:ahLst/>
              <a:cxnLst/>
              <a:rect l="l" t="t" r="r" b="b"/>
              <a:pathLst>
                <a:path w="10002" h="10000" extrusionOk="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7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7"/>
          <p:cNvSpPr txBox="1"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marL="914400" lvl="1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24" name="Google Shape;24;p27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7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7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_HEADER">
    <p:bg>
      <p:bgPr>
        <a:solidFill>
          <a:schemeClr val="dk2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8"/>
          <p:cNvSpPr txBox="1">
            <a:spLocks noGrp="1"/>
          </p:cNvSpPr>
          <p:nvPr>
            <p:ph type="title"/>
          </p:nvPr>
        </p:nvSpPr>
        <p:spPr>
          <a:xfrm>
            <a:off x="765025" y="1301360"/>
            <a:ext cx="96129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7200"/>
              <a:buFont typeface="Libre Franklin"/>
              <a:buNone/>
              <a:defRPr sz="7200" cap="none"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8"/>
          <p:cNvSpPr txBox="1">
            <a:spLocks noGrp="1"/>
          </p:cNvSpPr>
          <p:nvPr>
            <p:ph type="body" idx="1"/>
          </p:nvPr>
        </p:nvSpPr>
        <p:spPr>
          <a:xfrm>
            <a:off x="765025" y="4216328"/>
            <a:ext cx="96129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None/>
              <a:defRPr sz="240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8"/>
          <p:cNvSpPr txBox="1">
            <a:spLocks noGrp="1"/>
          </p:cNvSpPr>
          <p:nvPr>
            <p:ph type="dt" idx="10"/>
          </p:nvPr>
        </p:nvSpPr>
        <p:spPr>
          <a:xfrm>
            <a:off x="738908" y="6453386"/>
            <a:ext cx="16224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8"/>
          <p:cNvSpPr txBox="1">
            <a:spLocks noGrp="1"/>
          </p:cNvSpPr>
          <p:nvPr>
            <p:ph type="ftr" idx="11"/>
          </p:nvPr>
        </p:nvSpPr>
        <p:spPr>
          <a:xfrm>
            <a:off x="2584312" y="6453386"/>
            <a:ext cx="7023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8"/>
          <p:cNvSpPr txBox="1">
            <a:spLocks noGrp="1"/>
          </p:cNvSpPr>
          <p:nvPr>
            <p:ph type="sldNum" idx="12"/>
          </p:nvPr>
        </p:nvSpPr>
        <p:spPr>
          <a:xfrm>
            <a:off x="9830683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" name="Google Shape;33;p28" title="Crop Mark"/>
          <p:cNvSpPr/>
          <p:nvPr/>
        </p:nvSpPr>
        <p:spPr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4125" h="5554" extrusionOk="0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 type="picTx">
  <p:cSld name="PICTURE_WITH_CAPTIO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9" title="Background Shape"/>
          <p:cNvSpPr/>
          <p:nvPr/>
        </p:nvSpPr>
        <p:spPr>
          <a:xfrm>
            <a:off x="0" y="376"/>
            <a:ext cx="5303400" cy="6857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29"/>
          <p:cNvSpPr txBox="1">
            <a:spLocks noGrp="1"/>
          </p:cNvSpPr>
          <p:nvPr>
            <p:ph type="title"/>
          </p:nvPr>
        </p:nvSpPr>
        <p:spPr>
          <a:xfrm>
            <a:off x="723900" y="685800"/>
            <a:ext cx="3855600" cy="21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ibre Franklin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9"/>
          <p:cNvSpPr>
            <a:spLocks noGrp="1"/>
          </p:cNvSpPr>
          <p:nvPr>
            <p:ph type="pic" idx="2"/>
          </p:nvPr>
        </p:nvSpPr>
        <p:spPr>
          <a:xfrm>
            <a:off x="5532120" y="0"/>
            <a:ext cx="6660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38" name="Google Shape;38;p29"/>
          <p:cNvSpPr txBox="1">
            <a:spLocks noGrp="1"/>
          </p:cNvSpPr>
          <p:nvPr>
            <p:ph type="body" idx="1"/>
          </p:nvPr>
        </p:nvSpPr>
        <p:spPr>
          <a:xfrm>
            <a:off x="723900" y="2855968"/>
            <a:ext cx="3855600" cy="30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4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9" name="Google Shape;39;p29"/>
          <p:cNvSpPr txBox="1">
            <a:spLocks noGrp="1"/>
          </p:cNvSpPr>
          <p:nvPr>
            <p:ph type="dt" idx="10"/>
          </p:nvPr>
        </p:nvSpPr>
        <p:spPr>
          <a:xfrm>
            <a:off x="723900" y="6453386"/>
            <a:ext cx="12045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29"/>
          <p:cNvSpPr txBox="1">
            <a:spLocks noGrp="1"/>
          </p:cNvSpPr>
          <p:nvPr>
            <p:ph type="ftr" idx="11"/>
          </p:nvPr>
        </p:nvSpPr>
        <p:spPr>
          <a:xfrm>
            <a:off x="2205945" y="6453386"/>
            <a:ext cx="23736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9"/>
          <p:cNvSpPr txBox="1">
            <a:spLocks noGrp="1"/>
          </p:cNvSpPr>
          <p:nvPr>
            <p:ph type="sldNum" idx="12"/>
          </p:nvPr>
        </p:nvSpPr>
        <p:spPr>
          <a:xfrm>
            <a:off x="9883140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2" name="Google Shape;42;p29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ent with Caption" type="objTx">
  <p:cSld name="OBJECT_WITH_CAPTION_TEX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2" title="Background Shape"/>
          <p:cNvSpPr/>
          <p:nvPr/>
        </p:nvSpPr>
        <p:spPr>
          <a:xfrm>
            <a:off x="0" y="376"/>
            <a:ext cx="5303400" cy="6857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32"/>
          <p:cNvSpPr txBox="1">
            <a:spLocks noGrp="1"/>
          </p:cNvSpPr>
          <p:nvPr>
            <p:ph type="title"/>
          </p:nvPr>
        </p:nvSpPr>
        <p:spPr>
          <a:xfrm>
            <a:off x="723900" y="685800"/>
            <a:ext cx="3855600" cy="21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Libre Franklin"/>
              <a:buNone/>
              <a:defRPr sz="4800"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32"/>
          <p:cNvSpPr txBox="1">
            <a:spLocks noGrp="1"/>
          </p:cNvSpPr>
          <p:nvPr>
            <p:ph type="body" idx="1"/>
          </p:nvPr>
        </p:nvSpPr>
        <p:spPr>
          <a:xfrm>
            <a:off x="6256020" y="685801"/>
            <a:ext cx="5212200" cy="51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2000"/>
            </a:lvl1pPr>
            <a:lvl2pPr marL="914400" lvl="1" indent="-355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 sz="1800"/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 sz="1800"/>
            </a:lvl4pPr>
            <a:lvl5pPr marL="2286000" lvl="4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5pPr>
            <a:lvl6pPr marL="2743200" lvl="5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–"/>
              <a:defRPr sz="1600"/>
            </a:lvl6pPr>
            <a:lvl7pPr marL="3200400" lvl="6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 sz="1600"/>
            </a:lvl7pPr>
            <a:lvl8pPr marL="3657600" lvl="7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–"/>
              <a:defRPr sz="1600"/>
            </a:lvl8pPr>
            <a:lvl9pPr marL="4114800" lvl="8" indent="-3302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47" name="Google Shape;47;p32"/>
          <p:cNvSpPr txBox="1">
            <a:spLocks noGrp="1"/>
          </p:cNvSpPr>
          <p:nvPr>
            <p:ph type="body" idx="2"/>
          </p:nvPr>
        </p:nvSpPr>
        <p:spPr>
          <a:xfrm>
            <a:off x="723900" y="2856344"/>
            <a:ext cx="3855600" cy="30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3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4000"/>
              </a:lnSpc>
              <a:spcBef>
                <a:spcPts val="150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48" name="Google Shape;48;p32"/>
          <p:cNvSpPr txBox="1">
            <a:spLocks noGrp="1"/>
          </p:cNvSpPr>
          <p:nvPr>
            <p:ph type="dt" idx="10"/>
          </p:nvPr>
        </p:nvSpPr>
        <p:spPr>
          <a:xfrm>
            <a:off x="723900" y="6453386"/>
            <a:ext cx="12045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2"/>
          <p:cNvSpPr txBox="1">
            <a:spLocks noGrp="1"/>
          </p:cNvSpPr>
          <p:nvPr>
            <p:ph type="ftr" idx="11"/>
          </p:nvPr>
        </p:nvSpPr>
        <p:spPr>
          <a:xfrm>
            <a:off x="2205945" y="6453386"/>
            <a:ext cx="23736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2"/>
          <p:cNvSpPr txBox="1">
            <a:spLocks noGrp="1"/>
          </p:cNvSpPr>
          <p:nvPr>
            <p:ph type="sldNum" idx="12"/>
          </p:nvPr>
        </p:nvSpPr>
        <p:spPr>
          <a:xfrm>
            <a:off x="9883140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" name="Google Shape;51;p32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33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33"/>
          <p:cNvSpPr txBox="1">
            <a:spLocks noGrp="1"/>
          </p:cNvSpPr>
          <p:nvPr>
            <p:ph type="body" idx="1"/>
          </p:nvPr>
        </p:nvSpPr>
        <p:spPr>
          <a:xfrm>
            <a:off x="1371600" y="2285999"/>
            <a:ext cx="44478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marL="2286000" lvl="4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33"/>
          <p:cNvSpPr txBox="1">
            <a:spLocks noGrp="1"/>
          </p:cNvSpPr>
          <p:nvPr>
            <p:ph type="body" idx="2"/>
          </p:nvPr>
        </p:nvSpPr>
        <p:spPr>
          <a:xfrm>
            <a:off x="6525403" y="2285999"/>
            <a:ext cx="44478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marL="2286000" lvl="4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6" name="Google Shape;56;p33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3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33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4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>
                <a:solidFill>
                  <a:schemeClr val="dk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4"/>
          <p:cNvSpPr txBox="1">
            <a:spLocks noGrp="1"/>
          </p:cNvSpPr>
          <p:nvPr>
            <p:ph type="body" idx="1"/>
          </p:nvPr>
        </p:nvSpPr>
        <p:spPr>
          <a:xfrm>
            <a:off x="1371600" y="2340864"/>
            <a:ext cx="4443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34"/>
          <p:cNvSpPr txBox="1">
            <a:spLocks noGrp="1"/>
          </p:cNvSpPr>
          <p:nvPr>
            <p:ph type="body" idx="2"/>
          </p:nvPr>
        </p:nvSpPr>
        <p:spPr>
          <a:xfrm>
            <a:off x="1371600" y="3305207"/>
            <a:ext cx="4443900" cy="25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marL="2286000" lvl="4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34"/>
          <p:cNvSpPr txBox="1">
            <a:spLocks noGrp="1"/>
          </p:cNvSpPr>
          <p:nvPr>
            <p:ph type="body" idx="3"/>
          </p:nvPr>
        </p:nvSpPr>
        <p:spPr>
          <a:xfrm>
            <a:off x="6525014" y="2340864"/>
            <a:ext cx="4443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None/>
              <a:defRPr sz="30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34"/>
          <p:cNvSpPr txBox="1">
            <a:spLocks noGrp="1"/>
          </p:cNvSpPr>
          <p:nvPr>
            <p:ph type="body" idx="4"/>
          </p:nvPr>
        </p:nvSpPr>
        <p:spPr>
          <a:xfrm>
            <a:off x="6525014" y="3305207"/>
            <a:ext cx="4443900" cy="25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>
                <a:solidFill>
                  <a:schemeClr val="dk2"/>
                </a:solidFill>
              </a:defRPr>
            </a:lvl1pPr>
            <a:lvl2pPr marL="914400" lvl="1" indent="-3556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Char char="–"/>
              <a:defRPr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>
                <a:solidFill>
                  <a:schemeClr val="dk2"/>
                </a:solidFill>
              </a:defRPr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>
                <a:solidFill>
                  <a:schemeClr val="dk2"/>
                </a:solidFill>
              </a:defRPr>
            </a:lvl4pPr>
            <a:lvl5pPr marL="2286000" lvl="4" indent="-3302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Char char="■"/>
              <a:defRPr>
                <a:solidFill>
                  <a:schemeClr val="dk2"/>
                </a:solidFill>
              </a:defRPr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65" name="Google Shape;65;p34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4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4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5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5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5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5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36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36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6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37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7"/>
          <p:cNvSpPr txBox="1">
            <a:spLocks noGrp="1"/>
          </p:cNvSpPr>
          <p:nvPr>
            <p:ph type="body" idx="1"/>
          </p:nvPr>
        </p:nvSpPr>
        <p:spPr>
          <a:xfrm rot="5400000">
            <a:off x="4386300" y="-719175"/>
            <a:ext cx="3571800" cy="96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marL="914400" lvl="1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0" name="Google Shape;80;p37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37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7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8"/>
          <p:cNvSpPr txBox="1">
            <a:spLocks noGrp="1"/>
          </p:cNvSpPr>
          <p:nvPr>
            <p:ph type="title"/>
          </p:nvPr>
        </p:nvSpPr>
        <p:spPr>
          <a:xfrm rot="5400000">
            <a:off x="7757927" y="2462856"/>
            <a:ext cx="5243100" cy="15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38"/>
          <p:cNvSpPr txBox="1">
            <a:spLocks noGrp="1"/>
          </p:cNvSpPr>
          <p:nvPr>
            <p:ph type="body" idx="1"/>
          </p:nvPr>
        </p:nvSpPr>
        <p:spPr>
          <a:xfrm rot="5400000">
            <a:off x="2839941" y="-844044"/>
            <a:ext cx="5243100" cy="81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1pPr>
            <a:lvl2pPr marL="914400" lvl="1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86" name="Google Shape;86;p38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38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38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31"/>
          <p:cNvSpPr txBox="1"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1800"/>
              <a:buChar char="■"/>
              <a:defRPr/>
            </a:lvl1pPr>
            <a:lvl2pPr marL="914400" lvl="1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■"/>
              <a:defRPr/>
            </a:lvl5pPr>
            <a:lvl6pPr marL="2743200" lvl="5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6pPr>
            <a:lvl7pPr marL="3200400" lvl="6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■"/>
              <a:defRPr/>
            </a:lvl7pPr>
            <a:lvl8pPr marL="3657600" lvl="7" indent="-342900" algn="l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–"/>
              <a:defRPr/>
            </a:lvl8pPr>
            <a:lvl9pPr marL="4114800" lvl="8" indent="-342900" algn="l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lt2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31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1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Libre Franklin"/>
              <a:buNone/>
              <a:defRPr sz="4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■"/>
              <a:defRPr sz="20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556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Libre Franklin"/>
              <a:buChar char="–"/>
              <a:defRPr sz="20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■"/>
              <a:defRPr sz="18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ibre Franklin"/>
              <a:buChar char="–"/>
              <a:defRPr sz="18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302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■"/>
              <a:defRPr sz="16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302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Libre Franklin"/>
              <a:buChar char="–"/>
              <a:defRPr sz="16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175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175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ibre Franklin"/>
              <a:buChar char="–"/>
              <a:defRPr sz="1400" b="0" i="1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17500" algn="l" rtl="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dk2"/>
              </a:buClr>
              <a:buSzPts val="1400"/>
              <a:buFont typeface="Libre Franklin"/>
              <a:buChar char="■"/>
              <a:defRPr sz="14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" name="Google Shape;11;p25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0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400"/>
              <a:buFont typeface="Libre Franklin"/>
              <a:buNone/>
              <a:defRPr sz="44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30"/>
          <p:cNvSpPr txBox="1"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560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Libre Franklin"/>
              <a:buChar char="■"/>
              <a:defRPr sz="20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914400" marR="0" lvl="1" indent="-3556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Libre Franklin"/>
              <a:buChar char="–"/>
              <a:defRPr sz="2000" b="0" i="1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1371600" marR="0" lvl="2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ibre Franklin"/>
              <a:buChar char="■"/>
              <a:defRPr sz="18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1828800" marR="0" lvl="3" indent="-3429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Libre Franklin"/>
              <a:buChar char="–"/>
              <a:defRPr sz="1800" b="0" i="1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2286000" marR="0" lvl="4" indent="-3302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Libre Franklin"/>
              <a:buChar char="■"/>
              <a:defRPr sz="16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2743200" marR="0" lvl="5" indent="-3302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Libre Franklin"/>
              <a:buChar char="–"/>
              <a:defRPr sz="1600" b="0" i="1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175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bre Franklin"/>
              <a:buChar char="■"/>
              <a:defRPr sz="14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17500" algn="l" rtl="0">
              <a:lnSpc>
                <a:spcPct val="94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Libre Franklin"/>
              <a:buChar char="–"/>
              <a:defRPr sz="1400" b="0" i="1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17500" algn="l" rtl="0">
              <a:lnSpc>
                <a:spcPct val="94000"/>
              </a:lnSpc>
              <a:spcBef>
                <a:spcPts val="500"/>
              </a:spcBef>
              <a:spcAft>
                <a:spcPts val="200"/>
              </a:spcAft>
              <a:buClr>
                <a:schemeClr val="lt2"/>
              </a:buClr>
              <a:buSzPts val="1400"/>
              <a:buFont typeface="Libre Franklin"/>
              <a:buChar char="■"/>
              <a:defRPr sz="14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dt" idx="10"/>
          </p:nvPr>
        </p:nvSpPr>
        <p:spPr>
          <a:xfrm>
            <a:off x="1390650" y="6453386"/>
            <a:ext cx="12045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93" name="Google Shape;93;p30"/>
          <p:cNvSpPr txBox="1">
            <a:spLocks noGrp="1"/>
          </p:cNvSpPr>
          <p:nvPr>
            <p:ph type="ftr" idx="11"/>
          </p:nvPr>
        </p:nvSpPr>
        <p:spPr>
          <a:xfrm>
            <a:off x="2893564" y="6453386"/>
            <a:ext cx="62808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sldNum" idx="12"/>
          </p:nvPr>
        </p:nvSpPr>
        <p:spPr>
          <a:xfrm>
            <a:off x="9472736" y="6453386"/>
            <a:ext cx="1596300" cy="4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lt2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" name="Google Shape;95;p30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J6uFbjnkwa8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"/>
          <p:cNvSpPr/>
          <p:nvPr/>
        </p:nvSpPr>
        <p:spPr>
          <a:xfrm>
            <a:off x="2981750" y="3755125"/>
            <a:ext cx="6997800" cy="14859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07" name="Google Shape;107;p2"/>
          <p:cNvSpPr txBox="1">
            <a:spLocks noGrp="1"/>
          </p:cNvSpPr>
          <p:nvPr>
            <p:ph type="title"/>
          </p:nvPr>
        </p:nvSpPr>
        <p:spPr>
          <a:xfrm>
            <a:off x="726900" y="1241775"/>
            <a:ext cx="114651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ct val="49541"/>
              <a:buNone/>
            </a:pPr>
            <a:r>
              <a:rPr lang="en-US" sz="3633" b="1"/>
              <a:t>the psychology of</a:t>
            </a:r>
            <a:endParaRPr sz="3633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1620"/>
              <a:buNone/>
            </a:pPr>
            <a:r>
              <a:rPr lang="en-US" sz="7300" b="1"/>
              <a:t>Building &amp; Being</a:t>
            </a:r>
            <a:endParaRPr sz="730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1620"/>
              <a:buNone/>
            </a:pPr>
            <a:r>
              <a:rPr lang="en-US" sz="7300" b="1"/>
              <a:t>Great Teammates</a:t>
            </a:r>
            <a:endParaRPr sz="7300" b="1"/>
          </a:p>
        </p:txBody>
      </p:sp>
      <p:sp>
        <p:nvSpPr>
          <p:cNvPr id="108" name="Google Shape;108;p2"/>
          <p:cNvSpPr txBox="1"/>
          <p:nvPr/>
        </p:nvSpPr>
        <p:spPr>
          <a:xfrm>
            <a:off x="3775950" y="3773775"/>
            <a:ext cx="5367000" cy="14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ADAM STEWART</a:t>
            </a:r>
            <a:endParaRPr sz="3100" b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Founder: the GR8 TM8 project</a:t>
            </a:r>
            <a:endParaRPr sz="2600" i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adam@gr8tm8.com</a:t>
            </a:r>
            <a:endParaRPr sz="2600" i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09" name="Google Shape;109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6313" y="5846363"/>
            <a:ext cx="2087301" cy="915074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2"/>
          <p:cNvSpPr txBox="1"/>
          <p:nvPr/>
        </p:nvSpPr>
        <p:spPr>
          <a:xfrm>
            <a:off x="10427588" y="5749800"/>
            <a:ext cx="556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-US" sz="6000" b="1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+</a:t>
            </a:r>
            <a:endParaRPr sz="6000" b="1" i="0" u="none" strike="noStrike" cap="none">
              <a:solidFill>
                <a:schemeClr val="dk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111" name="Google Shape;11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48388" y="5782105"/>
            <a:ext cx="1043601" cy="104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384646">
            <a:off x="2707500" y="2779900"/>
            <a:ext cx="1572325" cy="2096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897775">
            <a:off x="7786425" y="-127526"/>
            <a:ext cx="1561943" cy="23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5525" y="2886300"/>
            <a:ext cx="1850050" cy="2745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77250" y="2071875"/>
            <a:ext cx="2514599" cy="2366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485900" y="304670"/>
            <a:ext cx="3206925" cy="2630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rot="968997">
            <a:off x="9421738" y="2897013"/>
            <a:ext cx="3031599" cy="406632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3"/>
          <p:cNvSpPr txBox="1">
            <a:spLocks noGrp="1"/>
          </p:cNvSpPr>
          <p:nvPr>
            <p:ph type="title"/>
          </p:nvPr>
        </p:nvSpPr>
        <p:spPr>
          <a:xfrm>
            <a:off x="1295400" y="-68325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Father.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Husband.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Son.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Brother.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Friend.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Coach.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>
                <a:solidFill>
                  <a:schemeClr val="lt1"/>
                </a:solidFill>
              </a:rPr>
              <a:t>B</a:t>
            </a:r>
            <a:r>
              <a:rPr lang="en-US" sz="5470" b="1"/>
              <a:t>usiness Owner.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Community Membe</a:t>
            </a:r>
            <a:r>
              <a:rPr lang="en-US" sz="5470" b="1">
                <a:solidFill>
                  <a:schemeClr val="lt1"/>
                </a:solidFill>
              </a:rPr>
              <a:t>r.</a:t>
            </a:r>
            <a:endParaRPr sz="5470" b="1">
              <a:solidFill>
                <a:schemeClr val="lt1"/>
              </a:solidFill>
            </a:endParaRPr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4770" b="1"/>
              <a:t>Purpose Driven Servant L</a:t>
            </a:r>
            <a:r>
              <a:rPr lang="en-US" sz="4770" b="1">
                <a:solidFill>
                  <a:schemeClr val="lt1"/>
                </a:solidFill>
              </a:rPr>
              <a:t>eader.</a:t>
            </a:r>
            <a:endParaRPr sz="4770" b="1">
              <a:solidFill>
                <a:schemeClr val="lt1"/>
              </a:solidFill>
            </a:endParaRPr>
          </a:p>
        </p:txBody>
      </p:sp>
      <p:pic>
        <p:nvPicPr>
          <p:cNvPr id="123" name="Google Shape;123;p3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1194422">
            <a:off x="-232122" y="-273870"/>
            <a:ext cx="2527196" cy="2032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rot="2342110">
            <a:off x="9036200" y="-219175"/>
            <a:ext cx="4363847" cy="2454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63dc93b19a_0_5"/>
          <p:cNvSpPr txBox="1">
            <a:spLocks noGrp="1"/>
          </p:cNvSpPr>
          <p:nvPr>
            <p:ph type="title"/>
          </p:nvPr>
        </p:nvSpPr>
        <p:spPr>
          <a:xfrm>
            <a:off x="706250" y="2305050"/>
            <a:ext cx="114858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1620"/>
              <a:buNone/>
            </a:pPr>
            <a:r>
              <a:rPr lang="en-US" sz="7300" b="1"/>
              <a:t>Why Does That </a:t>
            </a:r>
            <a:endParaRPr sz="730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1620"/>
              <a:buNone/>
            </a:pPr>
            <a:r>
              <a:rPr lang="en-US" sz="7300" b="1"/>
              <a:t>Matter to You and to Us?</a:t>
            </a:r>
            <a:endParaRPr sz="7300" b="1"/>
          </a:p>
        </p:txBody>
      </p:sp>
      <p:sp>
        <p:nvSpPr>
          <p:cNvPr id="130" name="Google Shape;130;g263dc93b19a_0_5"/>
          <p:cNvSpPr txBox="1"/>
          <p:nvPr/>
        </p:nvSpPr>
        <p:spPr>
          <a:xfrm>
            <a:off x="1833075" y="2935475"/>
            <a:ext cx="7383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63dc93b19a_0_0"/>
          <p:cNvSpPr txBox="1">
            <a:spLocks noGrp="1"/>
          </p:cNvSpPr>
          <p:nvPr>
            <p:ph type="title"/>
          </p:nvPr>
        </p:nvSpPr>
        <p:spPr>
          <a:xfrm>
            <a:off x="1295400" y="1905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Father/Mother.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Husband/Wife.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Son/Daughter.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Brother/Sister.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Friend.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Student.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Athlete.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Community Member.</a:t>
            </a:r>
            <a:endParaRPr sz="5470" b="1"/>
          </a:p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US" sz="5470" b="1"/>
              <a:t>Leader</a:t>
            </a:r>
            <a:r>
              <a:rPr lang="en-US" sz="4770" b="1"/>
              <a:t>.</a:t>
            </a:r>
            <a:endParaRPr sz="4770" b="1"/>
          </a:p>
        </p:txBody>
      </p:sp>
      <p:sp>
        <p:nvSpPr>
          <p:cNvPr id="136" name="Google Shape;136;g263dc93b19a_0_0"/>
          <p:cNvSpPr txBox="1"/>
          <p:nvPr/>
        </p:nvSpPr>
        <p:spPr>
          <a:xfrm>
            <a:off x="1833075" y="2935475"/>
            <a:ext cx="7383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37" name="Google Shape;137;g263dc93b19a_0_0"/>
          <p:cNvSpPr txBox="1"/>
          <p:nvPr/>
        </p:nvSpPr>
        <p:spPr>
          <a:xfrm rot="-5400000">
            <a:off x="-1434925" y="2982600"/>
            <a:ext cx="59055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en-US" sz="4600">
                <a:solidFill>
                  <a:schemeClr val="dk2"/>
                </a:solidFill>
                <a:latin typeface="Pacifico"/>
                <a:ea typeface="Pacifico"/>
                <a:cs typeface="Pacifico"/>
                <a:sym typeface="Pacifico"/>
              </a:rPr>
              <a:t>We are all…</a:t>
            </a:r>
            <a:endParaRPr sz="4600" b="0" i="0" u="none" strike="noStrike" cap="none">
              <a:solidFill>
                <a:schemeClr val="dk2"/>
              </a:solidFill>
              <a:latin typeface="Pacifico"/>
              <a:ea typeface="Pacifico"/>
              <a:cs typeface="Pacifico"/>
              <a:sym typeface="Pacific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"/>
          <p:cNvSpPr txBox="1">
            <a:spLocks noGrp="1"/>
          </p:cNvSpPr>
          <p:nvPr>
            <p:ph type="title"/>
          </p:nvPr>
        </p:nvSpPr>
        <p:spPr>
          <a:xfrm>
            <a:off x="0" y="2392625"/>
            <a:ext cx="121920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ct val="27396"/>
              <a:buNone/>
            </a:pPr>
            <a:r>
              <a:rPr lang="en-US" sz="7300" b="1">
                <a:solidFill>
                  <a:schemeClr val="lt1"/>
                </a:solidFill>
              </a:rPr>
              <a:t>Why does this matter in the sport of lacrosse?</a:t>
            </a:r>
            <a:endParaRPr sz="7300" b="1">
              <a:solidFill>
                <a:schemeClr val="lt1"/>
              </a:solidFill>
            </a:endParaRPr>
          </a:p>
        </p:txBody>
      </p:sp>
      <p:sp>
        <p:nvSpPr>
          <p:cNvPr id="143" name="Google Shape;143;p4"/>
          <p:cNvSpPr txBox="1"/>
          <p:nvPr/>
        </p:nvSpPr>
        <p:spPr>
          <a:xfrm>
            <a:off x="1833075" y="2935475"/>
            <a:ext cx="73836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63dc93b19a_0_32"/>
          <p:cNvSpPr txBox="1">
            <a:spLocks noGrp="1"/>
          </p:cNvSpPr>
          <p:nvPr>
            <p:ph type="title"/>
          </p:nvPr>
        </p:nvSpPr>
        <p:spPr>
          <a:xfrm>
            <a:off x="801025" y="2291950"/>
            <a:ext cx="98670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</a:pPr>
            <a:r>
              <a:rPr lang="en-US" sz="11000" b="1">
                <a:solidFill>
                  <a:schemeClr val="lt1"/>
                </a:solidFill>
                <a:latin typeface="Impact"/>
                <a:ea typeface="Impact"/>
                <a:cs typeface="Impact"/>
                <a:sym typeface="Impact"/>
              </a:rPr>
              <a:t>VULNERABILITY &amp; TRUST</a:t>
            </a:r>
            <a:endParaRPr sz="11000" b="1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6111" y="5743575"/>
            <a:ext cx="894587" cy="881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98300" y="842800"/>
            <a:ext cx="9195399" cy="5172400"/>
          </a:xfrm>
          <a:prstGeom prst="rect">
            <a:avLst/>
          </a:prstGeom>
          <a:noFill/>
          <a:ln>
            <a:noFill/>
          </a:ln>
          <a:effectLst>
            <a:outerShdw blurRad="57150" dist="542925" dir="13080000" algn="bl" rotWithShape="0">
              <a:srgbClr val="242852">
                <a:alpha val="49803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g263dc93b19a_0_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6111" y="5743575"/>
            <a:ext cx="894587" cy="881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g263dc93b19a_0_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10111" y="508012"/>
            <a:ext cx="5971774" cy="5841975"/>
          </a:xfrm>
          <a:prstGeom prst="rect">
            <a:avLst/>
          </a:prstGeom>
          <a:noFill/>
          <a:ln>
            <a:noFill/>
          </a:ln>
          <a:effectLst>
            <a:outerShdw blurRad="200025" dist="400050" dir="12600000" algn="bl" rotWithShape="0">
              <a:schemeClr val="accent1">
                <a:alpha val="49411"/>
              </a:scheme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" name="Google Shape;165;p6" descr="Why does Navy Seal Team Six picks Trust over Performance #shorts #simonsinek #navyseals #performance #trust #trustworthy #toxic #leadership" title="Why does Navy Seal Team Six picks Trust over Performance #shorts #simonsinek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6738" y="1185038"/>
            <a:ext cx="7978525" cy="4487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7"/>
          <p:cNvSpPr txBox="1">
            <a:spLocks noGrp="1"/>
          </p:cNvSpPr>
          <p:nvPr>
            <p:ph type="title"/>
          </p:nvPr>
        </p:nvSpPr>
        <p:spPr>
          <a:xfrm>
            <a:off x="765025" y="2286010"/>
            <a:ext cx="96129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</a:pPr>
            <a:r>
              <a:rPr lang="en-US" sz="10500">
                <a:solidFill>
                  <a:schemeClr val="lt1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TRUST?</a:t>
            </a:r>
            <a:endParaRPr sz="10500">
              <a:solidFill>
                <a:schemeClr val="lt1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  <a:p>
            <a:pPr marL="0" lvl="0" indent="0" algn="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</a:pPr>
            <a:r>
              <a:rPr lang="en-US" sz="7800">
                <a:solidFill>
                  <a:schemeClr val="lt1"/>
                </a:solidFill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who, when, why…</a:t>
            </a:r>
            <a:endParaRPr sz="7800">
              <a:solidFill>
                <a:schemeClr val="lt1"/>
              </a:solidFill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"/>
          <p:cNvSpPr txBox="1">
            <a:spLocks noGrp="1"/>
          </p:cNvSpPr>
          <p:nvPr>
            <p:ph type="title"/>
          </p:nvPr>
        </p:nvSpPr>
        <p:spPr>
          <a:xfrm>
            <a:off x="765025" y="1301360"/>
            <a:ext cx="96129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</a:pPr>
            <a:endParaRPr/>
          </a:p>
        </p:txBody>
      </p:sp>
      <p:sp>
        <p:nvSpPr>
          <p:cNvPr id="176" name="Google Shape;176;p8"/>
          <p:cNvSpPr txBox="1">
            <a:spLocks noGrp="1"/>
          </p:cNvSpPr>
          <p:nvPr>
            <p:ph type="body" idx="1"/>
          </p:nvPr>
        </p:nvSpPr>
        <p:spPr>
          <a:xfrm>
            <a:off x="765025" y="4216328"/>
            <a:ext cx="9612900" cy="11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endParaRPr/>
          </a:p>
        </p:txBody>
      </p:sp>
      <p:pic>
        <p:nvPicPr>
          <p:cNvPr id="177" name="Google Shape;177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302050" y="-169900"/>
            <a:ext cx="12494051" cy="7027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4E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67488" y="206363"/>
            <a:ext cx="6657025" cy="644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93738" y="1779000"/>
            <a:ext cx="5631525" cy="2711475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189" name="Google Shape;189;p9"/>
          <p:cNvSpPr txBox="1">
            <a:spLocks noGrp="1"/>
          </p:cNvSpPr>
          <p:nvPr>
            <p:ph type="title"/>
          </p:nvPr>
        </p:nvSpPr>
        <p:spPr>
          <a:xfrm>
            <a:off x="4681862" y="239625"/>
            <a:ext cx="74553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 New Roman"/>
              <a:buNone/>
            </a:pPr>
            <a:r>
              <a:rPr lang="en-US" sz="4100" b="1">
                <a:latin typeface="Times New Roman"/>
                <a:ea typeface="Times New Roman"/>
                <a:cs typeface="Times New Roman"/>
                <a:sym typeface="Times New Roman"/>
              </a:rPr>
              <a:t>Trust &amp; Connection in the modern world…</a:t>
            </a:r>
            <a:endParaRPr sz="4100"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Times New Roman"/>
              <a:buNone/>
            </a:pP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4373545" y="376"/>
            <a:ext cx="2286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56111" y="5743575"/>
            <a:ext cx="894587" cy="881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-151025"/>
            <a:ext cx="6222750" cy="7139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-151025"/>
            <a:ext cx="6071174" cy="7009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071175" y="2500250"/>
            <a:ext cx="6165225" cy="2968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9"/>
          <p:cNvSpPr txBox="1"/>
          <p:nvPr/>
        </p:nvSpPr>
        <p:spPr>
          <a:xfrm rot="-900183">
            <a:off x="6976702" y="2710083"/>
            <a:ext cx="3941353" cy="692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300" b="1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IDEA CURRENTLY</a:t>
            </a:r>
            <a:endParaRPr sz="3300" b="1">
              <a:solidFill>
                <a:schemeClr val="dk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0" name="Google Shape;200;p11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01" name="Google Shape;201;p11"/>
            <p:cNvSpPr/>
            <p:nvPr/>
          </p:nvSpPr>
          <p:spPr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1"/>
            <p:cNvSpPr/>
            <p:nvPr/>
          </p:nvSpPr>
          <p:spPr>
            <a:xfrm rot="10800000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 extrusionOk="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3" name="Google Shape;203;p11"/>
          <p:cNvSpPr/>
          <p:nvPr/>
        </p:nvSpPr>
        <p:spPr>
          <a:xfrm>
            <a:off x="0" y="0"/>
            <a:ext cx="12192000" cy="716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204" name="Google Shape;20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7620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"/>
          <p:cNvSpPr txBox="1">
            <a:spLocks noGrp="1"/>
          </p:cNvSpPr>
          <p:nvPr>
            <p:ph type="title"/>
          </p:nvPr>
        </p:nvSpPr>
        <p:spPr>
          <a:xfrm>
            <a:off x="811625" y="2171710"/>
            <a:ext cx="96129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</a:pPr>
            <a:r>
              <a:rPr lang="en-US" sz="5900"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How Do We Create an Environment for </a:t>
            </a:r>
            <a:endParaRPr sz="5900"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  <a:p>
            <a:pPr marL="0" lvl="0" indent="0" algn="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7200"/>
              <a:buNone/>
            </a:pPr>
            <a:r>
              <a:rPr lang="en-US" sz="5900">
                <a:latin typeface="Playfair Display Black"/>
                <a:ea typeface="Playfair Display Black"/>
                <a:cs typeface="Playfair Display Black"/>
                <a:sym typeface="Playfair Display Black"/>
              </a:rPr>
              <a:t>Failure, Trust &amp; Sustainable Success?</a:t>
            </a:r>
            <a:endParaRPr sz="5900">
              <a:latin typeface="Playfair Display Black"/>
              <a:ea typeface="Playfair Display Black"/>
              <a:cs typeface="Playfair Display Black"/>
              <a:sym typeface="Playfair Display Black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263dc93b19a_0_26"/>
          <p:cNvSpPr txBox="1"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sp>
        <p:nvSpPr>
          <p:cNvPr id="215" name="Google Shape;215;g263dc93b19a_0_26"/>
          <p:cNvSpPr txBox="1"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/>
          </a:p>
        </p:txBody>
      </p:sp>
      <p:pic>
        <p:nvPicPr>
          <p:cNvPr id="216" name="Google Shape;216;g263dc93b19a_0_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14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22" name="Google Shape;222;p14"/>
            <p:cNvSpPr/>
            <p:nvPr/>
          </p:nvSpPr>
          <p:spPr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14"/>
            <p:cNvSpPr/>
            <p:nvPr/>
          </p:nvSpPr>
          <p:spPr>
            <a:xfrm rot="10800000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 extrusionOk="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4" name="Google Shape;224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25" name="Google Shape;225;p14"/>
          <p:cNvSpPr txBox="1">
            <a:spLocks noGrp="1"/>
          </p:cNvSpPr>
          <p:nvPr>
            <p:ph type="title"/>
          </p:nvPr>
        </p:nvSpPr>
        <p:spPr>
          <a:xfrm>
            <a:off x="8154173" y="1662150"/>
            <a:ext cx="3844200" cy="373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Libre Franklin"/>
              <a:buNone/>
            </a:pPr>
            <a:r>
              <a:rPr lang="en-US" sz="6000" b="1"/>
              <a:t>HOW DO WE MANAGE IT?</a:t>
            </a:r>
            <a:endParaRPr/>
          </a:p>
        </p:txBody>
      </p:sp>
      <p:sp>
        <p:nvSpPr>
          <p:cNvPr id="226" name="Google Shape;226;p14"/>
          <p:cNvSpPr/>
          <p:nvPr/>
        </p:nvSpPr>
        <p:spPr>
          <a:xfrm rot="10800000">
            <a:off x="649163" y="634028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 extrusionOk="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14"/>
          <p:cNvSpPr/>
          <p:nvPr/>
        </p:nvSpPr>
        <p:spPr>
          <a:xfrm>
            <a:off x="4494670" y="2016617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 extrusionOk="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" name="Google Shape;228;p14" descr="3d Sad Upset Frustrated Man Stock Illustration - Illustration of problems,  pressure: 146316598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804508" y="1340841"/>
            <a:ext cx="4808252" cy="43755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" name="Google Shape;233;p15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34" name="Google Shape;234;p15"/>
            <p:cNvSpPr/>
            <p:nvPr/>
          </p:nvSpPr>
          <p:spPr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15"/>
            <p:cNvSpPr/>
            <p:nvPr/>
          </p:nvSpPr>
          <p:spPr>
            <a:xfrm rot="10800000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 extrusionOk="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6" name="Google Shape;236;p15" descr="The Tipping Point: When Morals Fail | Performance Management Counselin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t="10599" b="14386"/>
          <a:stretch/>
        </p:blipFill>
        <p:spPr>
          <a:xfrm>
            <a:off x="20" y="10"/>
            <a:ext cx="12191980" cy="68593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5"/>
          <p:cNvSpPr/>
          <p:nvPr/>
        </p:nvSpPr>
        <p:spPr>
          <a:xfrm>
            <a:off x="-258" y="0"/>
            <a:ext cx="12192000" cy="6858000"/>
          </a:xfrm>
          <a:prstGeom prst="rect">
            <a:avLst/>
          </a:prstGeom>
          <a:gradFill>
            <a:gsLst>
              <a:gs pos="0">
                <a:srgbClr val="242852">
                  <a:alpha val="69019"/>
                </a:srgbClr>
              </a:gs>
              <a:gs pos="20000">
                <a:srgbClr val="242852">
                  <a:alpha val="69019"/>
                </a:srgbClr>
              </a:gs>
              <a:gs pos="100000">
                <a:schemeClr val="dk2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38" name="Google Shape;238;p15"/>
          <p:cNvSpPr/>
          <p:nvPr/>
        </p:nvSpPr>
        <p:spPr>
          <a:xfrm rot="10800000">
            <a:off x="752858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 extrusionOk="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15"/>
          <p:cNvSpPr/>
          <p:nvPr/>
        </p:nvSpPr>
        <p:spPr>
          <a:xfrm>
            <a:off x="8151962" y="1685652"/>
            <a:ext cx="3275013" cy="4408488"/>
          </a:xfrm>
          <a:custGeom>
            <a:avLst/>
            <a:gdLst/>
            <a:ahLst/>
            <a:cxnLst/>
            <a:rect l="l" t="t" r="r" b="b"/>
            <a:pathLst>
              <a:path w="10000" h="10000" extrusionOk="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15"/>
          <p:cNvSpPr txBox="1">
            <a:spLocks noGrp="1"/>
          </p:cNvSpPr>
          <p:nvPr>
            <p:ph type="title"/>
          </p:nvPr>
        </p:nvSpPr>
        <p:spPr>
          <a:xfrm>
            <a:off x="1909266" y="3108779"/>
            <a:ext cx="8361300" cy="20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00000"/>
              <a:buFont typeface="Times New Roman"/>
              <a:buNone/>
            </a:pPr>
            <a:r>
              <a:rPr lang="en-US" sz="7200" b="1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THERE IS AN “I” IN TEAM</a:t>
            </a:r>
            <a:endParaRPr sz="7200" b="1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ct val="110579"/>
              <a:buFont typeface="Times New Roman"/>
              <a:buNone/>
            </a:pPr>
            <a:endParaRPr sz="6511">
              <a:latin typeface="Lobster"/>
              <a:ea typeface="Lobster"/>
              <a:cs typeface="Lobster"/>
              <a:sym typeface="Lobster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6"/>
          <p:cNvSpPr txBox="1"/>
          <p:nvPr/>
        </p:nvSpPr>
        <p:spPr>
          <a:xfrm>
            <a:off x="1143000" y="457200"/>
            <a:ext cx="35703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60,000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6"/>
          <p:cNvSpPr txBox="1"/>
          <p:nvPr/>
        </p:nvSpPr>
        <p:spPr>
          <a:xfrm>
            <a:off x="4713208" y="800100"/>
            <a:ext cx="59823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600" b="0" i="0" u="none" strike="noStrike" cap="none">
                <a:solidFill>
                  <a:srgbClr val="0E5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thoughts per day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Google Shape;247;p16"/>
          <p:cNvSpPr txBox="1"/>
          <p:nvPr/>
        </p:nvSpPr>
        <p:spPr>
          <a:xfrm>
            <a:off x="1143000" y="2346930"/>
            <a:ext cx="35703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41.6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16"/>
          <p:cNvSpPr txBox="1"/>
          <p:nvPr/>
        </p:nvSpPr>
        <p:spPr>
          <a:xfrm>
            <a:off x="4713308" y="2670172"/>
            <a:ext cx="62055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0" i="0" u="none" strike="noStrike" cap="none">
                <a:solidFill>
                  <a:srgbClr val="0E5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thoughts per minute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16"/>
          <p:cNvSpPr txBox="1"/>
          <p:nvPr/>
        </p:nvSpPr>
        <p:spPr>
          <a:xfrm>
            <a:off x="1143000" y="3994516"/>
            <a:ext cx="35703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XX%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6"/>
          <p:cNvSpPr txBox="1"/>
          <p:nvPr/>
        </p:nvSpPr>
        <p:spPr>
          <a:xfrm>
            <a:off x="4713208" y="4337416"/>
            <a:ext cx="7633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en-US" sz="6600" b="0" i="0" u="none" strike="noStrike" cap="none">
                <a:solidFill>
                  <a:srgbClr val="0E5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thoughts are negative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1" name="Google Shape;251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6111" y="5743575"/>
            <a:ext cx="894587" cy="881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7"/>
          <p:cNvSpPr txBox="1"/>
          <p:nvPr/>
        </p:nvSpPr>
        <p:spPr>
          <a:xfrm>
            <a:off x="3265500" y="2400300"/>
            <a:ext cx="56610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up to 75%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7" name="Google Shape;25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6111" y="5743575"/>
            <a:ext cx="894587" cy="881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8"/>
          <p:cNvSpPr txBox="1"/>
          <p:nvPr/>
        </p:nvSpPr>
        <p:spPr>
          <a:xfrm>
            <a:off x="1143000" y="457200"/>
            <a:ext cx="35703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20min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8"/>
          <p:cNvSpPr txBox="1"/>
          <p:nvPr/>
        </p:nvSpPr>
        <p:spPr>
          <a:xfrm>
            <a:off x="4713198" y="800100"/>
            <a:ext cx="71313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en-US" sz="6200" b="0" i="0" u="none" strike="noStrike" cap="none">
                <a:solidFill>
                  <a:srgbClr val="0E5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complaining per day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18"/>
          <p:cNvSpPr txBox="1"/>
          <p:nvPr/>
        </p:nvSpPr>
        <p:spPr>
          <a:xfrm>
            <a:off x="1143000" y="2270730"/>
            <a:ext cx="357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18"/>
          <p:cNvSpPr txBox="1"/>
          <p:nvPr/>
        </p:nvSpPr>
        <p:spPr>
          <a:xfrm>
            <a:off x="1143000" y="3994516"/>
            <a:ext cx="3570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8"/>
          <p:cNvSpPr txBox="1"/>
          <p:nvPr/>
        </p:nvSpPr>
        <p:spPr>
          <a:xfrm>
            <a:off x="4713208" y="4337416"/>
            <a:ext cx="76338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7" name="Google Shape;26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56111" y="5743575"/>
            <a:ext cx="894587" cy="881062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18"/>
          <p:cNvSpPr txBox="1"/>
          <p:nvPr/>
        </p:nvSpPr>
        <p:spPr>
          <a:xfrm>
            <a:off x="717850" y="2644050"/>
            <a:ext cx="41016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140min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8"/>
          <p:cNvSpPr txBox="1"/>
          <p:nvPr/>
        </p:nvSpPr>
        <p:spPr>
          <a:xfrm>
            <a:off x="4819400" y="2986950"/>
            <a:ext cx="73725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en-US" sz="6200" b="0" i="0" u="none" strike="noStrike" cap="none">
                <a:solidFill>
                  <a:srgbClr val="0E5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complaining per week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8"/>
          <p:cNvSpPr txBox="1"/>
          <p:nvPr/>
        </p:nvSpPr>
        <p:spPr>
          <a:xfrm>
            <a:off x="717850" y="4451725"/>
            <a:ext cx="41016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lang="en-US" sz="9600" b="1" i="0" u="none" strike="noStrike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9.3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18"/>
          <p:cNvSpPr txBox="1"/>
          <p:nvPr/>
        </p:nvSpPr>
        <p:spPr>
          <a:xfrm>
            <a:off x="4895600" y="4794625"/>
            <a:ext cx="7372500" cy="10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200"/>
              <a:buFont typeface="Arial"/>
              <a:buNone/>
            </a:pPr>
            <a:r>
              <a:rPr lang="en-US" sz="6200" b="0" i="0" u="none" strike="noStrike" cap="none">
                <a:solidFill>
                  <a:srgbClr val="0E57C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hours per month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19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277" name="Google Shape;277;p19"/>
            <p:cNvSpPr/>
            <p:nvPr/>
          </p:nvSpPr>
          <p:spPr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19"/>
            <p:cNvSpPr/>
            <p:nvPr/>
          </p:nvSpPr>
          <p:spPr>
            <a:xfrm rot="10800000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 extrusionOk="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9" name="Google Shape;279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80" name="Google Shape;280;p19"/>
          <p:cNvSpPr txBox="1">
            <a:spLocks noGrp="1"/>
          </p:cNvSpPr>
          <p:nvPr>
            <p:ph type="title"/>
          </p:nvPr>
        </p:nvSpPr>
        <p:spPr>
          <a:xfrm>
            <a:off x="2558956" y="1480930"/>
            <a:ext cx="4975700" cy="36720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Times New Roman"/>
              <a:buNone/>
            </a:pPr>
            <a:r>
              <a:rPr lang="en-US" sz="4800" b="1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60</a:t>
            </a:r>
            <a:r>
              <a:rPr lang="en-US" sz="4800" b="1" cap="none">
                <a:solidFill>
                  <a:schemeClr val="dk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,000+ POTENTIAL DOMINOES</a:t>
            </a:r>
            <a:endParaRPr/>
          </a:p>
        </p:txBody>
      </p:sp>
      <p:sp>
        <p:nvSpPr>
          <p:cNvPr id="281" name="Google Shape;281;p19"/>
          <p:cNvSpPr/>
          <p:nvPr/>
        </p:nvSpPr>
        <p:spPr>
          <a:xfrm>
            <a:off x="1" y="376"/>
            <a:ext cx="2108425" cy="685762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282" name="Google Shape;282;p19"/>
          <p:cNvSpPr/>
          <p:nvPr/>
        </p:nvSpPr>
        <p:spPr>
          <a:xfrm rot="10800000">
            <a:off x="1125266" y="744469"/>
            <a:ext cx="3275668" cy="4408488"/>
          </a:xfrm>
          <a:custGeom>
            <a:avLst/>
            <a:gdLst/>
            <a:ahLst/>
            <a:cxnLst/>
            <a:rect l="l" t="t" r="r" b="b"/>
            <a:pathLst>
              <a:path w="10002" h="10000" extrusionOk="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83" name="Google Shape;283;p19"/>
          <p:cNvCxnSpPr/>
          <p:nvPr/>
        </p:nvCxnSpPr>
        <p:spPr>
          <a:xfrm>
            <a:off x="8116357" y="2463421"/>
            <a:ext cx="0" cy="2033516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284" name="Google Shape;284;p19" descr="The Domino Effect - The Viscardi Cente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46321" y="994103"/>
            <a:ext cx="4645680" cy="4645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0"/>
          <p:cNvSpPr txBox="1">
            <a:spLocks noGrp="1"/>
          </p:cNvSpPr>
          <p:nvPr>
            <p:ph type="title"/>
          </p:nvPr>
        </p:nvSpPr>
        <p:spPr>
          <a:xfrm>
            <a:off x="417750" y="685800"/>
            <a:ext cx="4161900" cy="21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lvl="0" indent="0" algn="l" rtl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b="1">
                <a:solidFill>
                  <a:schemeClr val="lt1"/>
                </a:solidFill>
              </a:rPr>
              <a:t>“Talk to yourself like you would talk to someone that you love.”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90" name="Google Shape;290;p20"/>
          <p:cNvSpPr txBox="1">
            <a:spLocks noGrp="1"/>
          </p:cNvSpPr>
          <p:nvPr>
            <p:ph type="body" idx="1"/>
          </p:nvPr>
        </p:nvSpPr>
        <p:spPr>
          <a:xfrm>
            <a:off x="723900" y="4190418"/>
            <a:ext cx="3855600" cy="301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r" rtl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SzPts val="1600"/>
              <a:buNone/>
            </a:pPr>
            <a:r>
              <a:rPr lang="en-US" b="1">
                <a:solidFill>
                  <a:schemeClr val="lt1"/>
                </a:solidFill>
              </a:rPr>
              <a:t>-Brene Brown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291" name="Google Shape;291;p20"/>
          <p:cNvSpPr>
            <a:spLocks noGrp="1"/>
          </p:cNvSpPr>
          <p:nvPr>
            <p:ph type="pic" idx="2"/>
          </p:nvPr>
        </p:nvSpPr>
        <p:spPr>
          <a:xfrm>
            <a:off x="5532120" y="0"/>
            <a:ext cx="6660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92" name="Google Shape;292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2125" y="0"/>
            <a:ext cx="6858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263dc93b19a_0_42"/>
          <p:cNvSpPr>
            <a:spLocks noGrp="1"/>
          </p:cNvSpPr>
          <p:nvPr>
            <p:ph type="pic" idx="2"/>
          </p:nvPr>
        </p:nvSpPr>
        <p:spPr>
          <a:xfrm>
            <a:off x="5532120" y="0"/>
            <a:ext cx="6660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298" name="Google Shape;298;g263dc93b19a_0_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32125" y="0"/>
            <a:ext cx="6660000" cy="6858002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g263dc93b19a_0_42"/>
          <p:cNvSpPr txBox="1"/>
          <p:nvPr/>
        </p:nvSpPr>
        <p:spPr>
          <a:xfrm>
            <a:off x="483225" y="2569500"/>
            <a:ext cx="4321200" cy="171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lang="en-US" sz="5600" b="1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ME.</a:t>
            </a:r>
            <a:endParaRPr sz="5600" b="1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600"/>
              <a:buFont typeface="Arial"/>
              <a:buNone/>
            </a:pPr>
            <a:r>
              <a:rPr lang="en-US" sz="5600" b="1" i="0" u="none" strike="noStrike" cap="none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THEN YOU.</a:t>
            </a: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g263dc93b19a_0_42"/>
          <p:cNvSpPr txBox="1"/>
          <p:nvPr/>
        </p:nvSpPr>
        <p:spPr>
          <a:xfrm>
            <a:off x="5475250" y="-35325"/>
            <a:ext cx="6874800" cy="9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lang="en-US" sz="5000" b="0" i="0" u="none" strike="noStrike" cap="none">
                <a:solidFill>
                  <a:schemeClr val="lt1"/>
                </a:solidFill>
                <a:highlight>
                  <a:srgbClr val="242852"/>
                </a:highlight>
                <a:latin typeface="Libre Franklin"/>
                <a:ea typeface="Libre Franklin"/>
                <a:cs typeface="Libre Franklin"/>
                <a:sym typeface="Libre Franklin"/>
              </a:rPr>
              <a:t>TO  SERVE  OTHERS…</a:t>
            </a:r>
            <a:endParaRPr sz="5000" b="0" i="0" u="none" strike="noStrike" cap="none">
              <a:solidFill>
                <a:schemeClr val="lt1"/>
              </a:solidFill>
              <a:highlight>
                <a:srgbClr val="242852"/>
              </a:highlight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5" name="Google Shape;305;p21"/>
          <p:cNvGrpSpPr/>
          <p:nvPr/>
        </p:nvGrpSpPr>
        <p:grpSpPr>
          <a:xfrm>
            <a:off x="752846" y="744457"/>
            <a:ext cx="10674141" cy="5349695"/>
            <a:chOff x="752846" y="744457"/>
            <a:chExt cx="10674141" cy="5349695"/>
          </a:xfrm>
        </p:grpSpPr>
        <p:sp>
          <p:nvSpPr>
            <p:cNvPr id="306" name="Google Shape;306;p21"/>
            <p:cNvSpPr/>
            <p:nvPr/>
          </p:nvSpPr>
          <p:spPr>
            <a:xfrm>
              <a:off x="8151962" y="1685652"/>
              <a:ext cx="3275025" cy="4408500"/>
            </a:xfrm>
            <a:custGeom>
              <a:avLst/>
              <a:gdLst/>
              <a:ahLst/>
              <a:cxnLst/>
              <a:rect l="l" t="t" r="r" b="b"/>
              <a:pathLst>
                <a:path w="10000" h="10000" extrusionOk="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1"/>
            <p:cNvSpPr/>
            <p:nvPr/>
          </p:nvSpPr>
          <p:spPr>
            <a:xfrm rot="10800000">
              <a:off x="752846" y="744457"/>
              <a:ext cx="3275680" cy="4408500"/>
            </a:xfrm>
            <a:custGeom>
              <a:avLst/>
              <a:gdLst/>
              <a:ahLst/>
              <a:cxnLst/>
              <a:rect l="l" t="t" r="r" b="b"/>
              <a:pathLst>
                <a:path w="10002" h="10000" extrusionOk="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8" name="Google Shape;308;p21"/>
          <p:cNvSpPr/>
          <p:nvPr/>
        </p:nvSpPr>
        <p:spPr>
          <a:xfrm>
            <a:off x="0" y="0"/>
            <a:ext cx="12192000" cy="71637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09" name="Google Shape;309;p21"/>
          <p:cNvSpPr/>
          <p:nvPr/>
        </p:nvSpPr>
        <p:spPr>
          <a:xfrm rot="10800000">
            <a:off x="6479128" y="744457"/>
            <a:ext cx="3275680" cy="4408500"/>
          </a:xfrm>
          <a:custGeom>
            <a:avLst/>
            <a:gdLst/>
            <a:ahLst/>
            <a:cxnLst/>
            <a:rect l="l" t="t" r="r" b="b"/>
            <a:pathLst>
              <a:path w="10002" h="10000" extrusionOk="0">
                <a:moveTo>
                  <a:pt x="8763" y="0"/>
                </a:moveTo>
                <a:lnTo>
                  <a:pt x="10002" y="0"/>
                </a:lnTo>
                <a:lnTo>
                  <a:pt x="10002" y="10000"/>
                </a:lnTo>
                <a:lnTo>
                  <a:pt x="2" y="10000"/>
                </a:lnTo>
                <a:cubicBezTo>
                  <a:pt x="-2" y="9698"/>
                  <a:pt x="4" y="9427"/>
                  <a:pt x="0" y="9125"/>
                </a:cubicBezTo>
                <a:lnTo>
                  <a:pt x="8763" y="9128"/>
                </a:lnTo>
                <a:lnTo>
                  <a:pt x="8763" y="0"/>
                </a:lnTo>
                <a:close/>
              </a:path>
            </a:pathLst>
          </a:cu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1"/>
          <p:cNvSpPr txBox="1">
            <a:spLocks noGrp="1"/>
          </p:cNvSpPr>
          <p:nvPr>
            <p:ph type="title"/>
          </p:nvPr>
        </p:nvSpPr>
        <p:spPr>
          <a:xfrm>
            <a:off x="7036725" y="1480925"/>
            <a:ext cx="7065300" cy="325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300"/>
              <a:buFont typeface="Libre Franklin"/>
              <a:buNone/>
            </a:pPr>
            <a:r>
              <a:rPr lang="en-US" sz="5600" b="1"/>
              <a:t>ME.</a:t>
            </a:r>
            <a:endParaRPr sz="5600" b="1"/>
          </a:p>
          <a:p>
            <a:pPr marL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300"/>
              <a:buFont typeface="Libre Franklin"/>
              <a:buNone/>
            </a:pPr>
            <a:r>
              <a:rPr lang="en-US" sz="5600" b="1"/>
              <a:t>YOU.</a:t>
            </a:r>
            <a:endParaRPr sz="5600" b="1"/>
          </a:p>
          <a:p>
            <a:pPr marL="0" lvl="0" indent="0" algn="l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300"/>
              <a:buFont typeface="Libre Franklin"/>
              <a:buNone/>
            </a:pPr>
            <a:r>
              <a:rPr lang="en-US" sz="5600" b="1"/>
              <a:t>TEAM.</a:t>
            </a:r>
            <a:endParaRPr sz="5600" b="1"/>
          </a:p>
        </p:txBody>
      </p:sp>
      <p:pic>
        <p:nvPicPr>
          <p:cNvPr id="311" name="Google Shape;311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2548" y="447263"/>
            <a:ext cx="5667125" cy="5486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22"/>
          <p:cNvSpPr txBox="1"/>
          <p:nvPr/>
        </p:nvSpPr>
        <p:spPr>
          <a:xfrm>
            <a:off x="800725" y="0"/>
            <a:ext cx="6037800" cy="69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DELIBERATE LANGUAGE.</a:t>
            </a:r>
            <a:endParaRPr sz="5500" b="1">
              <a:solidFill>
                <a:schemeClr val="dk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500" b="1">
              <a:solidFill>
                <a:schemeClr val="dk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SHARED</a:t>
            </a:r>
            <a:endParaRPr sz="5500" b="1">
              <a:solidFill>
                <a:schemeClr val="dk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VISION.</a:t>
            </a:r>
            <a:endParaRPr sz="5500" b="1">
              <a:solidFill>
                <a:schemeClr val="dk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5500" b="1">
              <a:solidFill>
                <a:schemeClr val="dk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500" b="1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DEEP CONNECTION.</a:t>
            </a:r>
            <a:endParaRPr sz="5500" b="1">
              <a:solidFill>
                <a:schemeClr val="dk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317" name="Google Shape;31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7725" y="-40300"/>
            <a:ext cx="2876775" cy="7191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3"/>
          <p:cNvSpPr txBox="1">
            <a:spLocks noGrp="1"/>
          </p:cNvSpPr>
          <p:nvPr>
            <p:ph type="title"/>
          </p:nvPr>
        </p:nvSpPr>
        <p:spPr>
          <a:xfrm>
            <a:off x="723900" y="685800"/>
            <a:ext cx="3855600" cy="21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 b="1">
                <a:solidFill>
                  <a:schemeClr val="lt1"/>
                </a:solidFill>
              </a:rPr>
              <a:t>The Culture Code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323" name="Google Shape;323;p23"/>
          <p:cNvSpPr txBox="1">
            <a:spLocks noGrp="1"/>
          </p:cNvSpPr>
          <p:nvPr>
            <p:ph type="body" idx="1"/>
          </p:nvPr>
        </p:nvSpPr>
        <p:spPr>
          <a:xfrm>
            <a:off x="5725300" y="685800"/>
            <a:ext cx="6384300" cy="5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sz="2300" b="1"/>
              <a:t>“One misconception about highly successful cultures is that they are happy, lighthearted places. That is mostly not the case. </a:t>
            </a:r>
            <a:endParaRPr sz="2300" b="1"/>
          </a:p>
          <a:p>
            <a:pPr marL="0" lvl="0" indent="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300" b="1"/>
          </a:p>
          <a:p>
            <a:pPr marL="0" lvl="0" indent="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sz="2300" b="1"/>
              <a:t>They are energized and engaged. </a:t>
            </a:r>
            <a:endParaRPr sz="2300" b="1"/>
          </a:p>
          <a:p>
            <a:pPr marL="0" lvl="0" indent="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300" b="1"/>
          </a:p>
          <a:p>
            <a:pPr marL="0" lvl="0" indent="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r>
              <a:rPr lang="en-US" sz="2300" b="1"/>
              <a:t>At their core their members are oriented around solving hard problems together.</a:t>
            </a:r>
            <a:endParaRPr sz="2300" b="1"/>
          </a:p>
          <a:p>
            <a:pPr marL="0" lvl="0" indent="0" algn="l" rtl="0">
              <a:lnSpc>
                <a:spcPct val="94000"/>
              </a:lnSpc>
              <a:spcBef>
                <a:spcPts val="1000"/>
              </a:spcBef>
              <a:spcAft>
                <a:spcPts val="0"/>
              </a:spcAft>
              <a:buSzPts val="2000"/>
              <a:buNone/>
            </a:pPr>
            <a:endParaRPr sz="2300" b="1"/>
          </a:p>
          <a:p>
            <a:pPr marL="0" lvl="0" indent="0" algn="l" rtl="0">
              <a:lnSpc>
                <a:spcPct val="94000"/>
              </a:lnSpc>
              <a:spcBef>
                <a:spcPts val="1000"/>
              </a:spcBef>
              <a:spcAft>
                <a:spcPts val="200"/>
              </a:spcAft>
              <a:buSzPts val="2000"/>
              <a:buNone/>
            </a:pPr>
            <a:r>
              <a:rPr lang="en-US" sz="2300" b="1"/>
              <a:t>This task involves many moments of high-candor feedback, uncomfortable truth-telling, when they confront the gap between where the group is, and where it ought to be or wants to be.”</a:t>
            </a:r>
            <a:endParaRPr sz="2300" b="1"/>
          </a:p>
        </p:txBody>
      </p:sp>
      <p:sp>
        <p:nvSpPr>
          <p:cNvPr id="324" name="Google Shape;324;p23"/>
          <p:cNvSpPr txBox="1">
            <a:spLocks noGrp="1"/>
          </p:cNvSpPr>
          <p:nvPr>
            <p:ph type="body" idx="2"/>
          </p:nvPr>
        </p:nvSpPr>
        <p:spPr>
          <a:xfrm>
            <a:off x="723900" y="2074469"/>
            <a:ext cx="3855600" cy="301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SzPts val="1600"/>
              <a:buNone/>
            </a:pPr>
            <a:r>
              <a:rPr lang="en-US" b="1">
                <a:solidFill>
                  <a:schemeClr val="lt1"/>
                </a:solidFill>
              </a:rPr>
              <a:t>Daniel Coyle	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41924" y="5358300"/>
            <a:ext cx="3299325" cy="1446450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4"/>
          <p:cNvSpPr/>
          <p:nvPr/>
        </p:nvSpPr>
        <p:spPr>
          <a:xfrm>
            <a:off x="3925446" y="1082770"/>
            <a:ext cx="4668300" cy="4668300"/>
          </a:xfrm>
          <a:prstGeom prst="ellipse">
            <a:avLst/>
          </a:prstGeom>
          <a:solidFill>
            <a:srgbClr val="EDA29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31" name="Google Shape;331;p24"/>
          <p:cNvGrpSpPr/>
          <p:nvPr/>
        </p:nvGrpSpPr>
        <p:grpSpPr>
          <a:xfrm>
            <a:off x="4815580" y="552456"/>
            <a:ext cx="2887928" cy="2887928"/>
            <a:chOff x="3611776" y="414352"/>
            <a:chExt cx="2166000" cy="2166000"/>
          </a:xfrm>
        </p:grpSpPr>
        <p:sp>
          <p:nvSpPr>
            <p:cNvPr id="332" name="Google Shape;332;p24"/>
            <p:cNvSpPr/>
            <p:nvPr/>
          </p:nvSpPr>
          <p:spPr>
            <a:xfrm>
              <a:off x="3611776" y="414352"/>
              <a:ext cx="2166000" cy="2166000"/>
            </a:xfrm>
            <a:prstGeom prst="ellipse">
              <a:avLst/>
            </a:prstGeom>
            <a:solidFill>
              <a:srgbClr val="D83729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24"/>
            <p:cNvSpPr txBox="1"/>
            <p:nvPr/>
          </p:nvSpPr>
          <p:spPr>
            <a:xfrm>
              <a:off x="3967546" y="1027503"/>
              <a:ext cx="14961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Vestibulum congue 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34" name="Google Shape;334;p24"/>
          <p:cNvGrpSpPr/>
          <p:nvPr/>
        </p:nvGrpSpPr>
        <p:grpSpPr>
          <a:xfrm>
            <a:off x="6082859" y="2710418"/>
            <a:ext cx="2887928" cy="2887928"/>
            <a:chOff x="4562258" y="2032864"/>
            <a:chExt cx="2166000" cy="2166000"/>
          </a:xfrm>
        </p:grpSpPr>
        <p:sp>
          <p:nvSpPr>
            <p:cNvPr id="335" name="Google Shape;335;p24"/>
            <p:cNvSpPr/>
            <p:nvPr/>
          </p:nvSpPr>
          <p:spPr>
            <a:xfrm>
              <a:off x="4562258" y="2032864"/>
              <a:ext cx="2166000" cy="2166000"/>
            </a:xfrm>
            <a:prstGeom prst="ellipse">
              <a:avLst/>
            </a:prstGeom>
            <a:solidFill>
              <a:srgbClr val="B02B20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24"/>
            <p:cNvSpPr txBox="1"/>
            <p:nvPr/>
          </p:nvSpPr>
          <p:spPr>
            <a:xfrm>
              <a:off x="5079846" y="2834728"/>
              <a:ext cx="14961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Vestibulum congue 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37" name="Google Shape;337;p24"/>
          <p:cNvGrpSpPr/>
          <p:nvPr/>
        </p:nvGrpSpPr>
        <p:grpSpPr>
          <a:xfrm>
            <a:off x="3603744" y="2710418"/>
            <a:ext cx="2887928" cy="2887928"/>
            <a:chOff x="2702876" y="2032864"/>
            <a:chExt cx="2166000" cy="2166000"/>
          </a:xfrm>
        </p:grpSpPr>
        <p:sp>
          <p:nvSpPr>
            <p:cNvPr id="338" name="Google Shape;338;p24"/>
            <p:cNvSpPr/>
            <p:nvPr/>
          </p:nvSpPr>
          <p:spPr>
            <a:xfrm>
              <a:off x="2702876" y="2032864"/>
              <a:ext cx="2166000" cy="2166000"/>
            </a:xfrm>
            <a:prstGeom prst="ellipse">
              <a:avLst/>
            </a:prstGeom>
            <a:solidFill>
              <a:srgbClr val="801F1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24"/>
            <p:cNvSpPr txBox="1"/>
            <p:nvPr/>
          </p:nvSpPr>
          <p:spPr>
            <a:xfrm>
              <a:off x="2855281" y="2834728"/>
              <a:ext cx="14961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Vestibulum congue 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40" name="Google Shape;340;p24"/>
          <p:cNvSpPr/>
          <p:nvPr/>
        </p:nvSpPr>
        <p:spPr>
          <a:xfrm>
            <a:off x="5446240" y="2594988"/>
            <a:ext cx="1634400" cy="1634400"/>
          </a:xfrm>
          <a:prstGeom prst="ellipse">
            <a:avLst/>
          </a:prstGeom>
          <a:solidFill>
            <a:srgbClr val="EDA29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4"/>
          <p:cNvSpPr/>
          <p:nvPr/>
        </p:nvSpPr>
        <p:spPr>
          <a:xfrm>
            <a:off x="3925446" y="1082770"/>
            <a:ext cx="4668300" cy="4668300"/>
          </a:xfrm>
          <a:prstGeom prst="ellipse">
            <a:avLst/>
          </a:prstGeom>
          <a:solidFill>
            <a:srgbClr val="A1C2F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2" name="Google Shape;342;p24"/>
          <p:cNvGrpSpPr/>
          <p:nvPr/>
        </p:nvGrpSpPr>
        <p:grpSpPr>
          <a:xfrm>
            <a:off x="4815580" y="552456"/>
            <a:ext cx="2887928" cy="2887928"/>
            <a:chOff x="3611776" y="414352"/>
            <a:chExt cx="2166000" cy="2166000"/>
          </a:xfrm>
        </p:grpSpPr>
        <p:sp>
          <p:nvSpPr>
            <p:cNvPr id="343" name="Google Shape;343;p24"/>
            <p:cNvSpPr/>
            <p:nvPr/>
          </p:nvSpPr>
          <p:spPr>
            <a:xfrm>
              <a:off x="3611776" y="414352"/>
              <a:ext cx="2166000" cy="2166000"/>
            </a:xfrm>
            <a:prstGeom prst="ellipse">
              <a:avLst/>
            </a:prstGeom>
            <a:solidFill>
              <a:srgbClr val="307AF3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24"/>
            <p:cNvSpPr txBox="1"/>
            <p:nvPr/>
          </p:nvSpPr>
          <p:spPr>
            <a:xfrm>
              <a:off x="3745913" y="1027507"/>
              <a:ext cx="19359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1:1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Family &amp; Student Sessions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Coaches Sessions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45" name="Google Shape;345;p24"/>
          <p:cNvGrpSpPr/>
          <p:nvPr/>
        </p:nvGrpSpPr>
        <p:grpSpPr>
          <a:xfrm>
            <a:off x="6082859" y="2710418"/>
            <a:ext cx="2887928" cy="2887928"/>
            <a:chOff x="4562258" y="2032864"/>
            <a:chExt cx="2166000" cy="2166000"/>
          </a:xfrm>
        </p:grpSpPr>
        <p:sp>
          <p:nvSpPr>
            <p:cNvPr id="346" name="Google Shape;346;p24"/>
            <p:cNvSpPr/>
            <p:nvPr/>
          </p:nvSpPr>
          <p:spPr>
            <a:xfrm>
              <a:off x="4562258" y="2032864"/>
              <a:ext cx="2166000" cy="2166000"/>
            </a:xfrm>
            <a:prstGeom prst="ellipse">
              <a:avLst/>
            </a:prstGeom>
            <a:solidFill>
              <a:srgbClr val="0D5CDF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24"/>
            <p:cNvSpPr txBox="1"/>
            <p:nvPr/>
          </p:nvSpPr>
          <p:spPr>
            <a:xfrm>
              <a:off x="5079839" y="2834733"/>
              <a:ext cx="15804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 u="sng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Small Group Sessions</a:t>
              </a:r>
              <a:endParaRPr sz="1300" b="1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Teams &amp; Coaching Staffs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Leadership Groups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48" name="Google Shape;348;p24"/>
          <p:cNvGrpSpPr/>
          <p:nvPr/>
        </p:nvGrpSpPr>
        <p:grpSpPr>
          <a:xfrm>
            <a:off x="3603744" y="2710418"/>
            <a:ext cx="2887928" cy="2887928"/>
            <a:chOff x="2702876" y="2032864"/>
            <a:chExt cx="2166000" cy="2166000"/>
          </a:xfrm>
        </p:grpSpPr>
        <p:sp>
          <p:nvSpPr>
            <p:cNvPr id="349" name="Google Shape;349;p24"/>
            <p:cNvSpPr/>
            <p:nvPr/>
          </p:nvSpPr>
          <p:spPr>
            <a:xfrm>
              <a:off x="2702876" y="2032864"/>
              <a:ext cx="2166000" cy="2166000"/>
            </a:xfrm>
            <a:prstGeom prst="ellipse">
              <a:avLst/>
            </a:prstGeom>
            <a:solidFill>
              <a:srgbClr val="0942A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24"/>
            <p:cNvSpPr txBox="1"/>
            <p:nvPr/>
          </p:nvSpPr>
          <p:spPr>
            <a:xfrm>
              <a:off x="2855284" y="2834733"/>
              <a:ext cx="16593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 u="sng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Large Group Sessions</a:t>
              </a:r>
              <a:endParaRPr sz="1300" b="1" u="sng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Full Teams &amp; Departments</a:t>
              </a:r>
              <a:endParaRPr sz="13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351" name="Google Shape;351;p24"/>
          <p:cNvSpPr/>
          <p:nvPr/>
        </p:nvSpPr>
        <p:spPr>
          <a:xfrm>
            <a:off x="5446240" y="2594988"/>
            <a:ext cx="1634400" cy="1634400"/>
          </a:xfrm>
          <a:prstGeom prst="ellipse">
            <a:avLst/>
          </a:prstGeom>
          <a:solidFill>
            <a:srgbClr val="A1C2F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Impact"/>
                <a:ea typeface="Impact"/>
                <a:cs typeface="Impact"/>
                <a:sym typeface="Impact"/>
              </a:rPr>
              <a:t>100%</a:t>
            </a:r>
            <a:endParaRPr sz="2100" b="1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Impact"/>
                <a:ea typeface="Impact"/>
                <a:cs typeface="Impact"/>
                <a:sym typeface="Impact"/>
              </a:rPr>
              <a:t>UNIQUE</a:t>
            </a:r>
            <a:endParaRPr sz="2100" b="1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Impact"/>
                <a:ea typeface="Impact"/>
                <a:cs typeface="Impact"/>
                <a:sym typeface="Impact"/>
              </a:rPr>
              <a:t>TO</a:t>
            </a:r>
            <a:endParaRPr sz="2100" b="1"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0" b="1">
                <a:latin typeface="Impact"/>
                <a:ea typeface="Impact"/>
                <a:cs typeface="Impact"/>
                <a:sym typeface="Impact"/>
              </a:rPr>
              <a:t>YOU</a:t>
            </a:r>
            <a:endParaRPr sz="2100" b="1"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264ebd798a1_0_376"/>
          <p:cNvSpPr/>
          <p:nvPr/>
        </p:nvSpPr>
        <p:spPr>
          <a:xfrm>
            <a:off x="2981750" y="3755125"/>
            <a:ext cx="6997800" cy="1485900"/>
          </a:xfrm>
          <a:prstGeom prst="rect">
            <a:avLst/>
          </a:prstGeom>
          <a:solidFill>
            <a:schemeClr val="dk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sp>
        <p:nvSpPr>
          <p:cNvPr id="357" name="Google Shape;357;g264ebd798a1_0_376"/>
          <p:cNvSpPr txBox="1">
            <a:spLocks noGrp="1"/>
          </p:cNvSpPr>
          <p:nvPr>
            <p:ph type="title"/>
          </p:nvPr>
        </p:nvSpPr>
        <p:spPr>
          <a:xfrm>
            <a:off x="726900" y="1241775"/>
            <a:ext cx="11465100" cy="14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89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sz="9600" b="1"/>
              <a:t>thank you.</a:t>
            </a:r>
            <a:endParaRPr sz="9600" b="1"/>
          </a:p>
        </p:txBody>
      </p:sp>
      <p:sp>
        <p:nvSpPr>
          <p:cNvPr id="358" name="Google Shape;358;g264ebd798a1_0_376"/>
          <p:cNvSpPr txBox="1"/>
          <p:nvPr/>
        </p:nvSpPr>
        <p:spPr>
          <a:xfrm>
            <a:off x="3775950" y="3773775"/>
            <a:ext cx="5367000" cy="14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100" b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ADAM STEWART</a:t>
            </a:r>
            <a:endParaRPr sz="3100" b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Founder: the GR8 TM8 project</a:t>
            </a:r>
            <a:endParaRPr sz="2600" i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i="1">
                <a:solidFill>
                  <a:schemeClr val="lt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adam@gr8tm8.com</a:t>
            </a:r>
            <a:endParaRPr sz="2600" i="1">
              <a:solidFill>
                <a:schemeClr val="lt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359" name="Google Shape;359;g264ebd798a1_0_3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26313" y="5846363"/>
            <a:ext cx="2087301" cy="915074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g264ebd798a1_0_376"/>
          <p:cNvSpPr txBox="1"/>
          <p:nvPr/>
        </p:nvSpPr>
        <p:spPr>
          <a:xfrm>
            <a:off x="10427588" y="5749800"/>
            <a:ext cx="556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lang="en-US" sz="6000" b="1" i="0" u="none" strike="noStrike" cap="none">
                <a:solidFill>
                  <a:schemeClr val="dk2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+</a:t>
            </a:r>
            <a:endParaRPr sz="6000" b="1" i="0" u="none" strike="noStrike" cap="none">
              <a:solidFill>
                <a:schemeClr val="dk2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</p:txBody>
      </p:sp>
      <p:pic>
        <p:nvPicPr>
          <p:cNvPr id="361" name="Google Shape;361;g264ebd798a1_0_3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48388" y="5782105"/>
            <a:ext cx="1043601" cy="104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Blue Warm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rop">
  <a:themeElements>
    <a:clrScheme name="Blue Warm">
      <a:dk1>
        <a:srgbClr val="000000"/>
      </a:dk1>
      <a:lt1>
        <a:srgbClr val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352</Words>
  <Application>Microsoft Office PowerPoint</Application>
  <PresentationFormat>Widescreen</PresentationFormat>
  <Paragraphs>95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Libre Franklin</vt:lpstr>
      <vt:lpstr>Times New Roman</vt:lpstr>
      <vt:lpstr>Playfair Display Black</vt:lpstr>
      <vt:lpstr>Roboto</vt:lpstr>
      <vt:lpstr>Arial</vt:lpstr>
      <vt:lpstr>Impact</vt:lpstr>
      <vt:lpstr>Pacifico</vt:lpstr>
      <vt:lpstr>Lobster</vt:lpstr>
      <vt:lpstr>Crop</vt:lpstr>
      <vt:lpstr>Crop</vt:lpstr>
      <vt:lpstr>the psychology of Building &amp; Being Great Teammates</vt:lpstr>
      <vt:lpstr>Father. Husband. Son. Brother. Friend. Coach. Business Owner. Community Member. Purpose Driven Servant Leader.</vt:lpstr>
      <vt:lpstr>Why Does That  Matter to You and to Us?</vt:lpstr>
      <vt:lpstr>Father/Mother. Husband/Wife. Son/Daughter. Brother/Sister. Friend. Student. Athlete. Community Member. Leader.</vt:lpstr>
      <vt:lpstr>Why does this matter in the sport of lacrosse?</vt:lpstr>
      <vt:lpstr>VULNERABILITY &amp; TRUST</vt:lpstr>
      <vt:lpstr>PowerPoint Presentation</vt:lpstr>
      <vt:lpstr>PowerPoint Presentation</vt:lpstr>
      <vt:lpstr>PowerPoint Presentation</vt:lpstr>
      <vt:lpstr>TRUST? who, when, why…</vt:lpstr>
      <vt:lpstr>PowerPoint Presentation</vt:lpstr>
      <vt:lpstr>PowerPoint Presentation</vt:lpstr>
      <vt:lpstr>Trust &amp; Connection in the modern world… </vt:lpstr>
      <vt:lpstr>PowerPoint Presentation</vt:lpstr>
      <vt:lpstr>How Do We Create an Environment for  Failure, Trust &amp; Sustainable Success?</vt:lpstr>
      <vt:lpstr>PowerPoint Presentation</vt:lpstr>
      <vt:lpstr>HOW DO WE MANAGE IT?</vt:lpstr>
      <vt:lpstr>THERE IS AN “I” IN TEAM </vt:lpstr>
      <vt:lpstr>PowerPoint Presentation</vt:lpstr>
      <vt:lpstr>PowerPoint Presentation</vt:lpstr>
      <vt:lpstr>PowerPoint Presentation</vt:lpstr>
      <vt:lpstr>60,000+ POTENTIAL DOMINOES</vt:lpstr>
      <vt:lpstr>“Talk to yourself like you would talk to someone that you love.”</vt:lpstr>
      <vt:lpstr>PowerPoint Presentation</vt:lpstr>
      <vt:lpstr>ME. YOU. TEAM.</vt:lpstr>
      <vt:lpstr>PowerPoint Presentation</vt:lpstr>
      <vt:lpstr>The Culture Code</vt:lpstr>
      <vt:lpstr>PowerPoint Presentation</vt:lpstr>
      <vt:lpstr>thank you.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psychology of Building &amp; Being Great Teammates</dc:title>
  <dc:creator>woody calleri</dc:creator>
  <cp:lastModifiedBy>woody calleri</cp:lastModifiedBy>
  <cp:revision>1</cp:revision>
  <dcterms:modified xsi:type="dcterms:W3CDTF">2024-01-06T00:03:19Z</dcterms:modified>
</cp:coreProperties>
</file>