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84" r:id="rId5"/>
    <p:sldId id="281" r:id="rId6"/>
    <p:sldId id="282" r:id="rId7"/>
    <p:sldId id="288" r:id="rId8"/>
    <p:sldId id="283" r:id="rId9"/>
    <p:sldId id="285" r:id="rId10"/>
    <p:sldId id="289" r:id="rId11"/>
    <p:sldId id="290" r:id="rId12"/>
    <p:sldId id="286" r:id="rId13"/>
    <p:sldId id="261" r:id="rId14"/>
  </p:sldIdLst>
  <p:sldSz cx="18288000" cy="10287000"/>
  <p:notesSz cx="6858000" cy="9144000"/>
  <p:embeddedFontLst>
    <p:embeddedFont>
      <p:font typeface="Canva Sans" panose="020B0503030501040103" pitchFamily="34" charset="0"/>
      <p:regular r:id="rId15"/>
    </p:embeddedFont>
    <p:embeddedFont>
      <p:font typeface="Canva Sans Bold" panose="020B0803030501040103" pitchFamily="34" charset="0"/>
      <p:regular r:id="rId16"/>
      <p:bold r:id="rId17"/>
    </p:embeddedFont>
    <p:embeddedFont>
      <p:font typeface="League Spartan" pitchFamily="2" charset="77"/>
      <p:regular r:id="rId18"/>
      <p:bold r:id="rId19"/>
    </p:embeddedFont>
    <p:embeddedFont>
      <p:font typeface="Open Sans" panose="020B060603050402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1517BC-406C-24F9-088C-FDB65583CFF2}" v="8870" dt="2025-05-28T13:21:51.470"/>
    <p1510:client id="{DE11E12E-A7FC-32E5-62A6-920AE6A64563}" v="53" dt="2025-05-28T17:44:07.6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0"/>
  </p:normalViewPr>
  <p:slideViewPr>
    <p:cSldViewPr snapToGrid="0">
      <p:cViewPr varScale="1">
        <p:scale>
          <a:sx n="60" d="100"/>
          <a:sy n="60" d="100"/>
        </p:scale>
        <p:origin x="200" y="4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B14F4-F4B0-6BAD-EB60-1F90551C0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251A225-8750-0EDE-C8AE-523A5B5AC1EB}"/>
              </a:ext>
            </a:extLst>
          </p:cNvPr>
          <p:cNvSpPr/>
          <p:nvPr/>
        </p:nvSpPr>
        <p:spPr>
          <a:xfrm>
            <a:off x="1850" y="-10906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1" r="-7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1E15F190-D4EB-3A30-2D9E-BDA69641F955}"/>
              </a:ext>
            </a:extLst>
          </p:cNvPr>
          <p:cNvSpPr txBox="1"/>
          <p:nvPr/>
        </p:nvSpPr>
        <p:spPr>
          <a:xfrm>
            <a:off x="863237" y="4323735"/>
            <a:ext cx="16296566" cy="3004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3"/>
              </a:lnSpc>
            </a:pPr>
            <a:r>
              <a:rPr lang="en-US" sz="17350" spc="-711" dirty="0">
                <a:solidFill>
                  <a:srgbClr val="7ED95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LACROSSE</a:t>
            </a:r>
            <a:endParaRPr lang="en-US" sz="17350" spc="-711" dirty="0">
              <a:solidFill>
                <a:srgbClr val="7ED957"/>
              </a:solidFill>
              <a:latin typeface="League Spartan"/>
              <a:ea typeface="League Spartan"/>
              <a:cs typeface="League Spartan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F41F7C6-4BEC-B9A0-1230-F2CDF60FED5E}"/>
              </a:ext>
            </a:extLst>
          </p:cNvPr>
          <p:cNvSpPr txBox="1"/>
          <p:nvPr/>
        </p:nvSpPr>
        <p:spPr>
          <a:xfrm>
            <a:off x="856530" y="2456296"/>
            <a:ext cx="11065732" cy="2720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986"/>
              </a:lnSpc>
            </a:pPr>
            <a:r>
              <a:rPr lang="en-US" sz="15704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TRUE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920638F3-6850-0A46-1C57-A545E87BEE69}"/>
              </a:ext>
            </a:extLst>
          </p:cNvPr>
          <p:cNvSpPr txBox="1"/>
          <p:nvPr/>
        </p:nvSpPr>
        <p:spPr>
          <a:xfrm>
            <a:off x="2809594" y="7055354"/>
            <a:ext cx="15967996" cy="46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2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Defensive Concepts and Techniques that needs to be in every coaches training manual.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C3AD438-7943-CDD8-14DB-611EC9D84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7440" y="1731161"/>
            <a:ext cx="3292305" cy="325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969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0F17E-3775-E941-C5D2-5356DA9F2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 descr="A white tennis court with white lines&#10;&#10;AI-generated content may be incorrect.">
            <a:extLst>
              <a:ext uri="{FF2B5EF4-FFF2-40B4-BE49-F238E27FC236}">
                <a16:creationId xmlns:a16="http://schemas.microsoft.com/office/drawing/2014/main" id="{44EA2437-81A0-512E-9E2E-FC0D58C340A4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1" r="-7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A9E2EF8-152F-5D81-BC3B-441BE5B20664}"/>
              </a:ext>
            </a:extLst>
          </p:cNvPr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CF23200D-E44F-D2AD-300A-4FD3084EF611}"/>
              </a:ext>
            </a:extLst>
          </p:cNvPr>
          <p:cNvSpPr txBox="1"/>
          <p:nvPr/>
        </p:nvSpPr>
        <p:spPr>
          <a:xfrm>
            <a:off x="629987" y="306592"/>
            <a:ext cx="16780646" cy="976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40"/>
              </a:lnSpc>
              <a:spcBef>
                <a:spcPct val="0"/>
              </a:spcBef>
            </a:pPr>
            <a:r>
              <a:rPr lang="en-US" sz="4800" b="1">
                <a:latin typeface="Canva Sans Bold"/>
                <a:sym typeface="Canva Sans Bold"/>
              </a:rPr>
              <a:t>Objectives – "Where do I start?"</a:t>
            </a: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F8C32B70-57FF-06A9-3887-E27DCA8D6E9F}"/>
              </a:ext>
            </a:extLst>
          </p:cNvPr>
          <p:cNvSpPr txBox="1"/>
          <p:nvPr/>
        </p:nvSpPr>
        <p:spPr>
          <a:xfrm>
            <a:off x="628600" y="1784883"/>
            <a:ext cx="7379918" cy="12150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826"/>
              </a:lnSpc>
              <a:spcBef>
                <a:spcPct val="0"/>
              </a:spcBef>
            </a:pPr>
            <a:endParaRPr dirty="0"/>
          </a:p>
          <a:p>
            <a:pPr>
              <a:lnSpc>
                <a:spcPts val="3484"/>
              </a:lnSpc>
            </a:pPr>
            <a:endParaRPr lang="en-US" sz="1100" u="none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11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Our Role as Coaches: Build a Defensive Identity</a:t>
            </a:r>
            <a:endParaRPr lang="en-US" sz="11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1371600" lvl="1" indent="-457200">
              <a:lnSpc>
                <a:spcPts val="3484"/>
              </a:lnSpc>
              <a:buFont typeface="Arial"/>
              <a:buChar char="•"/>
            </a:pPr>
            <a:r>
              <a:rPr lang="en-US" sz="11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Build Confident, Communicative, and Tough Defenders</a:t>
            </a:r>
          </a:p>
          <a:p>
            <a:pPr marL="1371600" lvl="1" indent="-457200">
              <a:lnSpc>
                <a:spcPts val="3484"/>
              </a:lnSpc>
              <a:buFont typeface="Arial"/>
              <a:buChar char="•"/>
            </a:pPr>
            <a:r>
              <a:rPr lang="en-US" sz="11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Great Footwork is our number 1 priority</a:t>
            </a:r>
          </a:p>
          <a:p>
            <a:pPr marL="1371600" lvl="1" indent="-457200">
              <a:lnSpc>
                <a:spcPts val="3484"/>
              </a:lnSpc>
              <a:buFont typeface="Arial"/>
              <a:buChar char="•"/>
            </a:pPr>
            <a:r>
              <a:rPr lang="en-US" sz="11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We don’t get beat 1 on 1</a:t>
            </a:r>
          </a:p>
          <a:p>
            <a:pPr marL="1371600" lvl="1" indent="-457200">
              <a:lnSpc>
                <a:spcPts val="3484"/>
              </a:lnSpc>
              <a:buFont typeface="Arial"/>
              <a:buChar char="•"/>
            </a:pPr>
            <a:r>
              <a:rPr lang="en-US" sz="11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When the ball hits the ground, it is ours</a:t>
            </a:r>
          </a:p>
          <a:p>
            <a:pPr marL="1371600" lvl="1" indent="-457200">
              <a:lnSpc>
                <a:spcPts val="3484"/>
              </a:lnSpc>
              <a:buFont typeface="Arial"/>
              <a:buChar char="•"/>
            </a:pPr>
            <a:r>
              <a:rPr lang="en-US" sz="11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Physicality ( GDTBAP ).</a:t>
            </a:r>
          </a:p>
          <a:p>
            <a:pPr marL="1371600" lvl="1" indent="-457200">
              <a:lnSpc>
                <a:spcPts val="3484"/>
              </a:lnSpc>
              <a:buFont typeface="Arial"/>
              <a:buChar char="•"/>
            </a:pPr>
            <a:r>
              <a:rPr lang="en-US" sz="11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Skill ( Ground Ball Technique )</a:t>
            </a: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11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Outline Core Values &amp; Key Principles</a:t>
            </a:r>
            <a:endParaRPr lang="en-US" sz="11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11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11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Buzzwords &amp; Communication Standards</a:t>
            </a:r>
            <a:endParaRPr lang="en-US" sz="11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11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Introduce &amp; Reinforce for clarity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11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Consistent terms across age groups to build a shared language</a:t>
            </a: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11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11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Teaching Priorities by Age</a:t>
            </a:r>
            <a:endParaRPr lang="en-US" sz="1100" dirty="0"/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0" lvl="0" indent="0" algn="l">
              <a:lnSpc>
                <a:spcPts val="5527"/>
              </a:lnSpc>
            </a:pPr>
            <a:endParaRPr lang="en-US" sz="2904" u="none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632"/>
              </a:lnSpc>
            </a:pPr>
            <a:endParaRPr lang="en-US" sz="2904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45167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D1C39-6BE4-F89D-5D65-1A0C93CC3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 descr="A white tennis court with white lines&#10;&#10;AI-generated content may be incorrect.">
            <a:extLst>
              <a:ext uri="{FF2B5EF4-FFF2-40B4-BE49-F238E27FC236}">
                <a16:creationId xmlns:a16="http://schemas.microsoft.com/office/drawing/2014/main" id="{6042929D-3C6D-B4DC-BF9D-225B83C6ADB7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1" r="-7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1C55BB53-E3BD-FB0F-CC52-E78E59A8C9C2}"/>
              </a:ext>
            </a:extLst>
          </p:cNvPr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54CA70D6-40E4-07C0-6A21-A489EF41C9DD}"/>
              </a:ext>
            </a:extLst>
          </p:cNvPr>
          <p:cNvSpPr txBox="1"/>
          <p:nvPr/>
        </p:nvSpPr>
        <p:spPr>
          <a:xfrm>
            <a:off x="472825" y="306592"/>
            <a:ext cx="16780646" cy="976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40"/>
              </a:lnSpc>
              <a:spcBef>
                <a:spcPct val="0"/>
              </a:spcBef>
            </a:pPr>
            <a:r>
              <a:rPr lang="en-US" sz="4800" b="1">
                <a:latin typeface="Canva Sans Bold"/>
                <a:sym typeface="Canva Sans Bold"/>
              </a:rPr>
              <a:t>Defense is an Identity – Where to Focus</a:t>
            </a:r>
            <a:endParaRPr lang="en-US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3F1F0680-953E-2DAE-7A33-277B6AA401BC}"/>
              </a:ext>
            </a:extLst>
          </p:cNvPr>
          <p:cNvSpPr txBox="1"/>
          <p:nvPr/>
        </p:nvSpPr>
        <p:spPr>
          <a:xfrm>
            <a:off x="1101957" y="2196970"/>
            <a:ext cx="7452033" cy="13907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1700" b="1" dirty="0"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Your Identity might look different at 10U vs 16U, A, AA, AAA</a:t>
            </a:r>
            <a:endParaRPr lang="en-US" sz="17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indent="-457200">
              <a:lnSpc>
                <a:spcPts val="3484"/>
              </a:lnSpc>
              <a:buFont typeface="Arial,Sans-Serif"/>
              <a:buChar char="•"/>
            </a:pPr>
            <a:endParaRPr lang="en-US" sz="17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Ask: "What do we want our opponents to feel when they face us?"</a:t>
            </a:r>
            <a:endParaRPr lang="en-US" sz="17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17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Key Identity Elements:</a:t>
            </a:r>
            <a:endParaRPr lang="en-US" sz="17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914400" lvl="1" indent="-457200">
              <a:lnSpc>
                <a:spcPts val="3484"/>
              </a:lnSpc>
              <a:buFont typeface="Courier New,monospace"/>
              <a:buChar char="o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Tough – Loud – Disruptive</a:t>
            </a:r>
          </a:p>
          <a:p>
            <a:pPr marL="914400" lvl="1" indent="-457200">
              <a:lnSpc>
                <a:spcPts val="3484"/>
              </a:lnSpc>
              <a:buFont typeface="Courier New,monospace"/>
              <a:buChar char="o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Help Mentality</a:t>
            </a:r>
          </a:p>
          <a:p>
            <a:pPr marL="914400" lvl="1" indent="-457200">
              <a:lnSpc>
                <a:spcPts val="3484"/>
              </a:lnSpc>
              <a:buFont typeface="Courier New,monospace"/>
              <a:buChar char="o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Paint Protection / Inside Out</a:t>
            </a:r>
          </a:p>
          <a:p>
            <a:pPr marL="914400" lvl="1" indent="-457200">
              <a:lnSpc>
                <a:spcPts val="3484"/>
              </a:lnSpc>
              <a:buFont typeface="Courier New,monospace"/>
              <a:buChar char="o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Fast, Physical, Skilled</a:t>
            </a:r>
          </a:p>
          <a:p>
            <a:pPr marL="914400" lvl="1" indent="-457200">
              <a:lnSpc>
                <a:spcPts val="3484"/>
              </a:lnSpc>
              <a:buFont typeface="Courier New,monospace"/>
              <a:buChar char="o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Athletes=Press out</a:t>
            </a:r>
          </a:p>
          <a:p>
            <a:pPr marL="914400" lvl="1" indent="-457200">
              <a:lnSpc>
                <a:spcPts val="3484"/>
              </a:lnSpc>
              <a:buFont typeface="Courier New,monospace"/>
              <a:buChar char="o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Controlled Aggression </a:t>
            </a:r>
            <a:endParaRPr lang="en-US" sz="1700" dirty="0">
              <a:latin typeface="Open Sans"/>
              <a:ea typeface="Open Sans"/>
              <a:cs typeface="Open Sans"/>
            </a:endParaRPr>
          </a:p>
          <a:p>
            <a:pPr marL="914400" lvl="1" indent="-457200">
              <a:lnSpc>
                <a:spcPts val="3484"/>
              </a:lnSpc>
              <a:buFont typeface="Courier New,monospace"/>
              <a:buChar char="o"/>
            </a:pPr>
            <a:endParaRPr lang="en-US" sz="1700" b="1" dirty="0"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Old School vs New School...??</a:t>
            </a:r>
            <a:endParaRPr lang="en-US" sz="17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Don’t get beat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Don’t slide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Don’t foul</a:t>
            </a:r>
            <a:endParaRPr lang="en-US" sz="1700" dirty="0"/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0" lvl="0" indent="0" algn="l">
              <a:lnSpc>
                <a:spcPts val="3484"/>
              </a:lnSpc>
            </a:pPr>
            <a:endParaRPr lang="en-US" sz="2900" u="none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527"/>
              </a:lnSpc>
            </a:pPr>
            <a:endParaRPr lang="en-US" sz="2904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632"/>
              </a:lnSpc>
            </a:pPr>
            <a:endParaRPr lang="en-US" sz="2904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D8968DE7-21BA-79BC-DD1D-8095DB2A0B99}"/>
              </a:ext>
            </a:extLst>
          </p:cNvPr>
          <p:cNvSpPr txBox="1"/>
          <p:nvPr/>
        </p:nvSpPr>
        <p:spPr>
          <a:xfrm>
            <a:off x="9892971" y="2566764"/>
            <a:ext cx="7452033" cy="12112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1700" b="1" dirty="0"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Encourage Age-Appropriate Identities: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Youth</a:t>
            </a:r>
          </a:p>
          <a:p>
            <a:pPr marL="1371600" lvl="2" indent="-457200">
              <a:lnSpc>
                <a:spcPts val="3484"/>
              </a:lnSpc>
              <a:buFont typeface="Wingdings"/>
              <a:buChar char="§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Focus on fun, footwork, fundamentals</a:t>
            </a:r>
          </a:p>
          <a:p>
            <a:pPr marL="1371600" lvl="2" indent="-457200">
              <a:lnSpc>
                <a:spcPts val="3484"/>
              </a:lnSpc>
              <a:buFont typeface="Wingdings"/>
              <a:buChar char="§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Ground Ball Technique</a:t>
            </a:r>
          </a:p>
          <a:p>
            <a:pPr marL="1371600" lvl="2" indent="-457200">
              <a:lnSpc>
                <a:spcPts val="3484"/>
              </a:lnSpc>
              <a:buFont typeface="Wingdings"/>
              <a:buChar char="§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Off ball play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Middle School</a:t>
            </a:r>
          </a:p>
          <a:p>
            <a:pPr marL="1371600" lvl="2" indent="-457200">
              <a:lnSpc>
                <a:spcPts val="3484"/>
              </a:lnSpc>
              <a:buFont typeface="Wingdings"/>
              <a:buChar char="§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Begin teaching systems and off ball technique. ( 2 Slide, 3 Slide, Body Positing off Ball, Stick positioning )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High School</a:t>
            </a:r>
          </a:p>
          <a:p>
            <a:pPr marL="1371600" lvl="2" indent="-457200">
              <a:lnSpc>
                <a:spcPts val="3484"/>
              </a:lnSpc>
              <a:buFont typeface="Wingdings"/>
              <a:buChar char="§"/>
            </a:pPr>
            <a:r>
              <a:rPr lang="en-US" sz="17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I</a:t>
            </a: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nstall structure, advanced terminology, and multiple schemes</a:t>
            </a:r>
          </a:p>
          <a:p>
            <a:pPr marL="1371600" lvl="2" indent="-457200">
              <a:lnSpc>
                <a:spcPts val="3484"/>
              </a:lnSpc>
              <a:buFont typeface="Wingdings"/>
              <a:buChar char="§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Be tougher</a:t>
            </a:r>
          </a:p>
          <a:p>
            <a:pPr marL="1371600" lvl="2" indent="-457200">
              <a:lnSpc>
                <a:spcPts val="3484"/>
              </a:lnSpc>
              <a:buFont typeface="Wingdings"/>
              <a:buChar char="§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Accountability is important</a:t>
            </a:r>
          </a:p>
          <a:p>
            <a:pPr marL="1371600" lvl="2" indent="-457200">
              <a:lnSpc>
                <a:spcPts val="3484"/>
              </a:lnSpc>
              <a:buFont typeface="Wingdings"/>
              <a:buChar char="§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No palms up when a mistake happens</a:t>
            </a:r>
          </a:p>
          <a:p>
            <a:pPr marL="1371600" lvl="2" indent="-457200">
              <a:lnSpc>
                <a:spcPts val="3484"/>
              </a:lnSpc>
              <a:buFont typeface="Wingdings"/>
              <a:buChar char="§"/>
            </a:pPr>
            <a:endParaRPr lang="en-US" sz="17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0" lvl="0" indent="0" algn="l">
              <a:lnSpc>
                <a:spcPts val="3484"/>
              </a:lnSpc>
            </a:pPr>
            <a:endParaRPr lang="en-US" sz="2900" u="none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527"/>
              </a:lnSpc>
            </a:pPr>
            <a:endParaRPr lang="en-US" sz="2904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632"/>
              </a:lnSpc>
            </a:pPr>
            <a:endParaRPr lang="en-US" sz="2904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262487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4B2C3-28D2-E1A7-565A-90BFEEEC6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 descr="A white tennis court with white lines&#10;&#10;AI-generated content may be incorrect.">
            <a:extLst>
              <a:ext uri="{FF2B5EF4-FFF2-40B4-BE49-F238E27FC236}">
                <a16:creationId xmlns:a16="http://schemas.microsoft.com/office/drawing/2014/main" id="{6690EE3D-7E3D-A686-7E62-FCB19CB175F5}"/>
              </a:ext>
            </a:extLst>
          </p:cNvPr>
          <p:cNvSpPr/>
          <p:nvPr/>
        </p:nvSpPr>
        <p:spPr>
          <a:xfrm>
            <a:off x="0" y="0"/>
            <a:ext cx="18585712" cy="1088774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1" r="-7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5275AD0-BE7D-3666-4E65-C0890AEBE44E}"/>
              </a:ext>
            </a:extLst>
          </p:cNvPr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F70DC1F1-57D1-D625-C83F-270B1D07F0F6}"/>
              </a:ext>
            </a:extLst>
          </p:cNvPr>
          <p:cNvSpPr txBox="1"/>
          <p:nvPr/>
        </p:nvSpPr>
        <p:spPr>
          <a:xfrm>
            <a:off x="472825" y="306592"/>
            <a:ext cx="16780646" cy="976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40"/>
              </a:lnSpc>
              <a:spcBef>
                <a:spcPct val="0"/>
              </a:spcBef>
            </a:pPr>
            <a:r>
              <a:rPr lang="en-US" sz="4800" b="1">
                <a:latin typeface="Canva Sans Bold"/>
                <a:sym typeface="Canva Sans Bold"/>
              </a:rPr>
              <a:t>Teaching Priorities by Age</a:t>
            </a:r>
            <a:endParaRPr lang="en-US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87ADA098-4A1C-1897-DE9B-D7A9EDD84127}"/>
              </a:ext>
            </a:extLst>
          </p:cNvPr>
          <p:cNvSpPr txBox="1"/>
          <p:nvPr/>
        </p:nvSpPr>
        <p:spPr>
          <a:xfrm>
            <a:off x="900252" y="1692705"/>
            <a:ext cx="8242048" cy="152541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b="1" dirty="0">
                <a:latin typeface="Open Sans"/>
                <a:ea typeface="Open Sans"/>
                <a:cs typeface="Open Sans"/>
              </a:rPr>
              <a:t>8U – 10U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b="1" dirty="0">
                <a:latin typeface="Open Sans"/>
                <a:ea typeface="Open Sans"/>
                <a:cs typeface="Open Sans"/>
              </a:rPr>
              <a:t>Footwork &amp; Positioning</a:t>
            </a:r>
          </a:p>
          <a:p>
            <a:pPr marL="1371600" lvl="2" indent="-457200">
              <a:lnSpc>
                <a:spcPts val="3484"/>
              </a:lnSpc>
              <a:buFont typeface="Wingdings"/>
              <a:buChar char="§"/>
            </a:pPr>
            <a:r>
              <a:rPr lang="en-US" sz="1700" dirty="0">
                <a:latin typeface="Open Sans"/>
                <a:ea typeface="Open Sans"/>
                <a:cs typeface="Open Sans"/>
              </a:rPr>
              <a:t>Stance</a:t>
            </a:r>
          </a:p>
          <a:p>
            <a:pPr marL="1828800" lvl="3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dirty="0">
                <a:latin typeface="Open Sans"/>
                <a:ea typeface="Open Sans"/>
                <a:cs typeface="Open Sans"/>
              </a:rPr>
              <a:t>Chest Up, Butt Down, Stick Out</a:t>
            </a:r>
          </a:p>
          <a:p>
            <a:pPr marL="1371600" lvl="2" indent="-457200">
              <a:lnSpc>
                <a:spcPts val="3484"/>
              </a:lnSpc>
              <a:buFont typeface="Wingdings"/>
              <a:buChar char="§"/>
            </a:pPr>
            <a:r>
              <a:rPr lang="en-US" sz="1700" dirty="0">
                <a:latin typeface="Open Sans"/>
                <a:ea typeface="Open Sans"/>
                <a:cs typeface="Open Sans"/>
              </a:rPr>
              <a:t>Angles</a:t>
            </a:r>
          </a:p>
          <a:p>
            <a:pPr marL="1828800" lvl="3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dirty="0">
                <a:latin typeface="Open Sans"/>
                <a:ea typeface="Open Sans"/>
                <a:cs typeface="Open Sans"/>
              </a:rPr>
              <a:t>Force them one way</a:t>
            </a:r>
          </a:p>
          <a:p>
            <a:pPr marL="1371600" lvl="2" indent="-457200">
              <a:lnSpc>
                <a:spcPts val="3484"/>
              </a:lnSpc>
              <a:buFont typeface="Wingdings"/>
              <a:buChar char="§"/>
            </a:pPr>
            <a:r>
              <a:rPr lang="en-US" sz="1700" dirty="0">
                <a:latin typeface="Open Sans"/>
                <a:ea typeface="Open Sans"/>
                <a:cs typeface="Open Sans"/>
              </a:rPr>
              <a:t>"Turn &amp; Run"</a:t>
            </a:r>
          </a:p>
          <a:p>
            <a:pPr marL="1828800" lvl="3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dirty="0">
                <a:latin typeface="Open Sans"/>
                <a:ea typeface="Open Sans"/>
                <a:cs typeface="Open Sans"/>
              </a:rPr>
              <a:t>Maintain distance/contact</a:t>
            </a:r>
          </a:p>
          <a:p>
            <a:pPr marL="1828800" lvl="3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dirty="0">
                <a:latin typeface="Open Sans"/>
                <a:ea typeface="Open Sans"/>
                <a:cs typeface="Open Sans"/>
              </a:rPr>
              <a:t>Slide Step vs Back pedal</a:t>
            </a:r>
          </a:p>
          <a:p>
            <a:pPr lvl="3">
              <a:lnSpc>
                <a:spcPts val="3484"/>
              </a:lnSpc>
            </a:pPr>
            <a:endParaRPr lang="en-US" sz="1700" dirty="0"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b="1" dirty="0">
                <a:latin typeface="Open Sans"/>
                <a:ea typeface="Open Sans"/>
                <a:cs typeface="Open Sans"/>
              </a:rPr>
              <a:t>12U-14U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Communication &amp; Approaches</a:t>
            </a:r>
          </a:p>
          <a:p>
            <a:pPr marL="1371600" lvl="2" indent="-457200">
              <a:lnSpc>
                <a:spcPts val="3484"/>
              </a:lnSpc>
              <a:buFont typeface="Wingdings"/>
              <a:buChar char="§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Always be sideways </a:t>
            </a:r>
            <a:r>
              <a:rPr lang="en-US" sz="17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offball</a:t>
            </a:r>
            <a:endParaRPr lang="en-US" sz="17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1371600" lvl="2" indent="-457200">
              <a:lnSpc>
                <a:spcPts val="3484"/>
              </a:lnSpc>
              <a:buFont typeface="Wingdings"/>
              <a:buChar char="§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Stick </a:t>
            </a:r>
            <a:r>
              <a:rPr lang="en-US" sz="17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Parrell</a:t>
            </a: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to Ground</a:t>
            </a:r>
          </a:p>
          <a:p>
            <a:pPr marL="1371600" lvl="2" indent="-457200">
              <a:lnSpc>
                <a:spcPts val="3484"/>
              </a:lnSpc>
              <a:buFont typeface="Wingdings"/>
              <a:buChar char="§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Intro "The Paint"</a:t>
            </a: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High School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Team Defense &amp; Slide Schemes</a:t>
            </a:r>
          </a:p>
          <a:p>
            <a:pPr marL="1371600" lvl="2" indent="-457200">
              <a:lnSpc>
                <a:spcPts val="3484"/>
              </a:lnSpc>
              <a:buFont typeface="Wingdings"/>
              <a:buChar char="§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2-Man Game</a:t>
            </a:r>
          </a:p>
          <a:p>
            <a:pPr marL="1371600" lvl="2" indent="-457200">
              <a:lnSpc>
                <a:spcPts val="3484"/>
              </a:lnSpc>
              <a:buFont typeface="Wingdings"/>
              <a:buChar char="§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Slide Speeds</a:t>
            </a:r>
          </a:p>
          <a:p>
            <a:pPr marL="1371600" lvl="2" indent="-457200">
              <a:lnSpc>
                <a:spcPts val="3484"/>
              </a:lnSpc>
              <a:buFont typeface="Wingdings"/>
              <a:buChar char="§"/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Recovery &amp; Rotations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endParaRPr lang="en-US" sz="28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0" lvl="0" indent="0" algn="l">
              <a:lnSpc>
                <a:spcPts val="3484"/>
              </a:lnSpc>
            </a:pPr>
            <a:endParaRPr lang="en-US" sz="2900" u="none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527"/>
              </a:lnSpc>
            </a:pPr>
            <a:endParaRPr lang="en-US" sz="2904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632"/>
              </a:lnSpc>
            </a:pPr>
            <a:endParaRPr lang="en-US" sz="2904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5F481D82-0082-D7FB-F00A-A6FD1B355124}"/>
              </a:ext>
            </a:extLst>
          </p:cNvPr>
          <p:cNvSpPr txBox="1"/>
          <p:nvPr/>
        </p:nvSpPr>
        <p:spPr>
          <a:xfrm>
            <a:off x="9590413" y="2768470"/>
            <a:ext cx="8242048" cy="12561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 b="1">
                <a:latin typeface="Open Sans"/>
                <a:ea typeface="Open Sans"/>
                <a:cs typeface="Open Sans"/>
              </a:rPr>
              <a:t>What We Coach!?</a:t>
            </a:r>
            <a:endParaRPr lang="en-US"/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 b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How to win matchup – Feet &amp; Fists</a:t>
            </a: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 b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Keep the ball out of the middle – Approaches</a:t>
            </a: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 u="none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 b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Initiate contact – Encouragement</a:t>
            </a: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 b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Communicate – Loud. Early. Often.</a:t>
            </a: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 b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Play together – Jump Heavy/Slide Recover</a:t>
            </a: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endParaRPr lang="en-US" sz="28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527"/>
              </a:lnSpc>
            </a:pPr>
            <a:endParaRPr lang="en-US" sz="2904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632"/>
              </a:lnSpc>
            </a:pPr>
            <a:endParaRPr lang="en-US" sz="2904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848606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8BCEF-0298-1561-B142-221685C7F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 descr="A white tennis court with white lines&#10;&#10;AI-generated content may be incorrect.">
            <a:extLst>
              <a:ext uri="{FF2B5EF4-FFF2-40B4-BE49-F238E27FC236}">
                <a16:creationId xmlns:a16="http://schemas.microsoft.com/office/drawing/2014/main" id="{6FB7C664-761D-C676-DE1F-2D0F9973638F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1" r="-7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92BEBBB-3E74-7D00-5152-9F15706246F4}"/>
              </a:ext>
            </a:extLst>
          </p:cNvPr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669FCB1E-CA68-07F0-F312-C607BD2E9779}"/>
              </a:ext>
            </a:extLst>
          </p:cNvPr>
          <p:cNvSpPr txBox="1"/>
          <p:nvPr/>
        </p:nvSpPr>
        <p:spPr>
          <a:xfrm>
            <a:off x="342855" y="343463"/>
            <a:ext cx="16780646" cy="976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40"/>
              </a:lnSpc>
              <a:spcBef>
                <a:spcPct val="0"/>
              </a:spcBef>
            </a:pPr>
            <a:r>
              <a:rPr lang="en-US" sz="4800" b="1">
                <a:latin typeface="Canva Sans Bold"/>
                <a:sym typeface="Canva Sans Bold"/>
              </a:rPr>
              <a:t>Example: Identity &amp; Core Values of Your Defense</a:t>
            </a:r>
            <a:endParaRPr lang="en-US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94A08431-A105-A82B-B705-7354AF614134}"/>
              </a:ext>
            </a:extLst>
          </p:cNvPr>
          <p:cNvSpPr txBox="1"/>
          <p:nvPr/>
        </p:nvSpPr>
        <p:spPr>
          <a:xfrm>
            <a:off x="641070" y="2289148"/>
            <a:ext cx="7452033" cy="10765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84"/>
              </a:lnSpc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 b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Rigid</a:t>
            </a:r>
            <a:endParaRPr lang="en-US" sz="28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On ball – "give us 3 good seconds"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Square Up &amp; Make Contact</a:t>
            </a:r>
          </a:p>
          <a:p>
            <a:pPr marL="1371600" lvl="2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Retreat Steps</a:t>
            </a:r>
          </a:p>
          <a:p>
            <a:pPr marL="1371600" lvl="2" indent="-457200">
              <a:lnSpc>
                <a:spcPts val="3484"/>
              </a:lnSpc>
              <a:buFont typeface="Arial,Sans-Serif"/>
              <a:buChar char="•"/>
            </a:pPr>
            <a:endParaRPr lang="en-US" sz="28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 b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Engaged</a:t>
            </a:r>
            <a:endParaRPr lang="en-US" sz="28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Off ball – Read the life of the dodge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Level / Stick Inside – 1 pass away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Melt In – 2 pass away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endParaRPr lang="en-US" sz="28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742950" lvl="1" indent="-285750">
              <a:lnSpc>
                <a:spcPts val="3484"/>
              </a:lnSpc>
              <a:buFont typeface="Arial"/>
              <a:buChar char="•"/>
            </a:pPr>
            <a:r>
              <a:rPr lang="en-US" sz="2800" b="1" i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"Ice &amp; Melt"</a:t>
            </a:r>
            <a:endParaRPr lang="en-US"/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0" lvl="0" indent="0" algn="l">
              <a:lnSpc>
                <a:spcPts val="5527"/>
              </a:lnSpc>
            </a:pPr>
            <a:endParaRPr lang="en-US" sz="2904" u="none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632"/>
              </a:lnSpc>
            </a:pPr>
            <a:endParaRPr lang="en-US" sz="2904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8B355895-7BED-2990-8AA6-012B4937CBDF}"/>
              </a:ext>
            </a:extLst>
          </p:cNvPr>
          <p:cNvSpPr txBox="1"/>
          <p:nvPr/>
        </p:nvSpPr>
        <p:spPr>
          <a:xfrm>
            <a:off x="9877246" y="2565679"/>
            <a:ext cx="7452033" cy="98680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 b="1">
                <a:latin typeface="Open Sans"/>
                <a:ea typeface="Open Sans"/>
                <a:cs typeface="Open Sans"/>
              </a:rPr>
              <a:t>Deliberate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latin typeface="Open Sans"/>
                <a:ea typeface="Open Sans"/>
                <a:cs typeface="Open Sans"/>
              </a:rPr>
              <a:t>Communication aka with everything!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latin typeface="Open Sans"/>
                <a:ea typeface="Open Sans"/>
                <a:cs typeface="Open Sans"/>
              </a:rPr>
              <a:t>Support - "Jump Heavy"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latin typeface="Open Sans"/>
                <a:ea typeface="Open Sans"/>
                <a:cs typeface="Open Sans"/>
              </a:rPr>
              <a:t>Slide Package &amp; Recovery Speed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latin typeface="Open Sans"/>
                <a:ea typeface="Open Sans"/>
                <a:cs typeface="Open Sans"/>
              </a:rPr>
              <a:t>Dice – Stay on the double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 b="1">
                <a:latin typeface="Open Sans"/>
                <a:ea typeface="Open Sans"/>
                <a:cs typeface="Open Sans"/>
              </a:rPr>
              <a:t>Violent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latin typeface="Open Sans"/>
                <a:ea typeface="Open Sans"/>
                <a:cs typeface="Open Sans"/>
              </a:rPr>
              <a:t>Off the turf and up the field.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Good defense creates offense!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0" lvl="0" indent="0" algn="l">
              <a:lnSpc>
                <a:spcPts val="3484"/>
              </a:lnSpc>
            </a:pPr>
            <a:endParaRPr lang="en-US" sz="2900" u="none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527"/>
              </a:lnSpc>
            </a:pPr>
            <a:endParaRPr lang="en-US" sz="2904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632"/>
              </a:lnSpc>
            </a:pPr>
            <a:endParaRPr lang="en-US" sz="2904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260843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0C0E2-1E16-E9EA-83CD-595DA61DC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 descr="A white tennis court with white lines&#10;&#10;AI-generated content may be incorrect.">
            <a:extLst>
              <a:ext uri="{FF2B5EF4-FFF2-40B4-BE49-F238E27FC236}">
                <a16:creationId xmlns:a16="http://schemas.microsoft.com/office/drawing/2014/main" id="{344A4E6F-88E6-C4DE-7EB6-19A06242791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1" r="-7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8E43059-12F5-BA95-82EB-D4B37E9C81B8}"/>
              </a:ext>
            </a:extLst>
          </p:cNvPr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D4660F39-FB4C-EA09-971F-1C5C3195A2E7}"/>
              </a:ext>
            </a:extLst>
          </p:cNvPr>
          <p:cNvSpPr txBox="1"/>
          <p:nvPr/>
        </p:nvSpPr>
        <p:spPr>
          <a:xfrm>
            <a:off x="544262" y="278017"/>
            <a:ext cx="16780646" cy="976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40"/>
              </a:lnSpc>
              <a:spcBef>
                <a:spcPct val="0"/>
              </a:spcBef>
            </a:pPr>
            <a:r>
              <a:rPr lang="en-US" sz="4800" b="1">
                <a:latin typeface="Canva Sans Bold"/>
                <a:sym typeface="Canva Sans Bold"/>
              </a:rPr>
              <a:t>Key Defensive Principles</a:t>
            </a:r>
            <a:endParaRPr lang="en-US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AD0C8DD9-3622-1E4E-55F2-7BD55C85E78E}"/>
              </a:ext>
            </a:extLst>
          </p:cNvPr>
          <p:cNvSpPr txBox="1"/>
          <p:nvPr/>
        </p:nvSpPr>
        <p:spPr>
          <a:xfrm>
            <a:off x="677941" y="1883567"/>
            <a:ext cx="7452033" cy="13458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 b="1">
                <a:latin typeface="Open Sans"/>
                <a:ea typeface="Open Sans"/>
                <a:cs typeface="Open Sans"/>
              </a:rPr>
              <a:t>L.E.O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latin typeface="Open Sans"/>
                <a:ea typeface="Open Sans"/>
                <a:cs typeface="Open Sans"/>
              </a:rPr>
              <a:t>Loud, Early, Often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latin typeface="Open Sans"/>
                <a:ea typeface="Open Sans"/>
                <a:cs typeface="Open Sans"/>
              </a:rPr>
              <a:t>Talk solves problem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latin typeface="Open Sans"/>
                <a:ea typeface="Open Sans"/>
                <a:cs typeface="Open Sans"/>
              </a:rPr>
              <a:t>Comms are 2-way street, need talk but must listen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 b="1">
                <a:latin typeface="Open Sans"/>
                <a:ea typeface="Open Sans"/>
                <a:cs typeface="Open Sans"/>
              </a:rPr>
              <a:t>PEP's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latin typeface="Open Sans"/>
                <a:ea typeface="Open Sans"/>
                <a:cs typeface="Open Sans"/>
              </a:rPr>
              <a:t>Possession Ending Plays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latin typeface="Open Sans"/>
                <a:ea typeface="Open Sans"/>
                <a:cs typeface="Open Sans"/>
              </a:rPr>
              <a:t>Smash – Back of helmet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latin typeface="Open Sans"/>
                <a:ea typeface="Open Sans"/>
                <a:cs typeface="Open Sans"/>
              </a:rPr>
              <a:t>Steals – endline run outs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latin typeface="Open Sans"/>
                <a:ea typeface="Open Sans"/>
                <a:cs typeface="Open Sans"/>
              </a:rPr>
              <a:t>Scarecrow &amp; Scrapes – stick in lanes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 b="1">
                <a:latin typeface="Open Sans"/>
                <a:ea typeface="Open Sans"/>
                <a:cs typeface="Open Sans"/>
              </a:rPr>
              <a:t>Approaches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Approach well, defend well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Crowd – Strike Zone – AWP/LWC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Keep him going one way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0" lvl="0" indent="0" algn="l">
              <a:lnSpc>
                <a:spcPts val="3484"/>
              </a:lnSpc>
            </a:pPr>
            <a:endParaRPr lang="en-US" sz="2900" u="none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527"/>
              </a:lnSpc>
            </a:pPr>
            <a:endParaRPr lang="en-US" sz="2904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632"/>
              </a:lnSpc>
            </a:pPr>
            <a:endParaRPr lang="en-US" sz="2904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574D6B0C-A2B5-273C-9217-4C2125CC9B8E}"/>
              </a:ext>
            </a:extLst>
          </p:cNvPr>
          <p:cNvSpPr txBox="1"/>
          <p:nvPr/>
        </p:nvSpPr>
        <p:spPr>
          <a:xfrm>
            <a:off x="9877246" y="2565679"/>
            <a:ext cx="7452033" cy="116634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 b="1">
                <a:latin typeface="Open Sans"/>
                <a:ea typeface="Open Sans"/>
                <a:cs typeface="Open Sans"/>
              </a:rPr>
              <a:t>Footwork First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Coach feet and up!!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You can't play good defense if you can't move your feet</a:t>
            </a: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lvl="1">
              <a:lnSpc>
                <a:spcPts val="3484"/>
              </a:lnSpc>
            </a:pPr>
            <a:endParaRPr lang="en-US" sz="2800" b="1" i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lvl="1">
              <a:lnSpc>
                <a:spcPts val="3484"/>
              </a:lnSpc>
            </a:pPr>
            <a:r>
              <a:rPr lang="en-US" sz="2800" b="1" i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Good defense with a bad matchup up is better than bad defense with a good matchup </a:t>
            </a:r>
          </a:p>
          <a:p>
            <a:pPr lvl="1">
              <a:lnSpc>
                <a:spcPts val="3484"/>
              </a:lnSpc>
            </a:pPr>
            <a:r>
              <a:rPr lang="en-US" sz="2800" b="1" i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vs </a:t>
            </a:r>
            <a:endParaRPr lang="en-US" i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lvl="1">
              <a:lnSpc>
                <a:spcPts val="3484"/>
              </a:lnSpc>
            </a:pPr>
            <a:r>
              <a:rPr lang="en-US" sz="2800" b="1" i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You clean up off ball defense with better on ball defense.</a:t>
            </a:r>
            <a:endParaRPr lang="en-US" i="1">
              <a:ea typeface="Calibri"/>
              <a:cs typeface="Calibri"/>
            </a:endParaRP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endParaRPr lang="en-US" sz="28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0" lvl="0" indent="0" algn="l">
              <a:lnSpc>
                <a:spcPts val="3484"/>
              </a:lnSpc>
            </a:pPr>
            <a:endParaRPr lang="en-US" sz="2900" u="none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527"/>
              </a:lnSpc>
            </a:pPr>
            <a:endParaRPr lang="en-US" sz="2904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632"/>
              </a:lnSpc>
            </a:pPr>
            <a:endParaRPr lang="en-US" sz="2904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743132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2F2DC-274A-78B8-D809-8CBDC9107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 descr="A white tennis court with white lines&#10;&#10;AI-generated content may be incorrect.">
            <a:extLst>
              <a:ext uri="{FF2B5EF4-FFF2-40B4-BE49-F238E27FC236}">
                <a16:creationId xmlns:a16="http://schemas.microsoft.com/office/drawing/2014/main" id="{DC2D4B76-A160-DB07-EFD4-B4CA5D40E94E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1" r="-7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6FA9CDB-EAF5-B5D9-AB21-90ECC4B3B157}"/>
              </a:ext>
            </a:extLst>
          </p:cNvPr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0407E938-8A52-565F-B58B-FFAF1772FB5A}"/>
              </a:ext>
            </a:extLst>
          </p:cNvPr>
          <p:cNvSpPr txBox="1"/>
          <p:nvPr/>
        </p:nvSpPr>
        <p:spPr>
          <a:xfrm>
            <a:off x="544262" y="278017"/>
            <a:ext cx="16780646" cy="976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40"/>
              </a:lnSpc>
              <a:spcBef>
                <a:spcPct val="0"/>
              </a:spcBef>
            </a:pPr>
            <a:r>
              <a:rPr lang="en-US" sz="4800" b="1">
                <a:latin typeface="Canva Sans Bold"/>
                <a:sym typeface="Canva Sans Bold"/>
              </a:rPr>
              <a:t>Teaching: Approaches, On-Ball, Off-Ball</a:t>
            </a:r>
            <a:endParaRPr lang="en-US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D33BEDEC-BB03-5C25-2D20-865072BD0867}"/>
              </a:ext>
            </a:extLst>
          </p:cNvPr>
          <p:cNvSpPr txBox="1"/>
          <p:nvPr/>
        </p:nvSpPr>
        <p:spPr>
          <a:xfrm>
            <a:off x="537878" y="2274001"/>
            <a:ext cx="7452033" cy="14020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200" b="1" dirty="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It Starts With Your Feet!!</a:t>
            </a:r>
            <a:endParaRPr lang="en-US" sz="220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“Approach well = Defend well”</a:t>
            </a:r>
            <a:endParaRPr lang="en-US" sz="220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Teach:</a:t>
            </a:r>
            <a:endParaRPr lang="en-US" sz="2200" dirty="0">
              <a:latin typeface="Open Sans"/>
              <a:ea typeface="Open Sans"/>
              <a:cs typeface="Open Sans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200" b="1" dirty="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Square Approach</a:t>
            </a:r>
            <a:r>
              <a:rPr lang="en-US" sz="2200" dirty="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: Chest to chest, stick parallel.</a:t>
            </a:r>
          </a:p>
          <a:p>
            <a:pPr marL="914400" lvl="1" indent="-457200">
              <a:buFont typeface="Arial"/>
              <a:buChar char="•"/>
            </a:pPr>
            <a:r>
              <a:rPr lang="en-US" sz="2200" b="1" dirty="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Retreat: </a:t>
            </a:r>
            <a:r>
              <a:rPr lang="en-US" sz="2200" dirty="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Slide Step Back Pedal</a:t>
            </a:r>
            <a:endParaRPr lang="en-US" sz="2200" dirty="0">
              <a:latin typeface="Open Sans"/>
              <a:ea typeface="Calibri"/>
              <a:cs typeface="Calibri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200" b="1" dirty="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Crash Approach</a:t>
            </a:r>
            <a:r>
              <a:rPr lang="en-US" sz="2200" dirty="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: Favor off-hand. Deter strength.</a:t>
            </a:r>
            <a:endParaRPr lang="en-US" sz="2200" dirty="0">
              <a:latin typeface="Open Sans"/>
              <a:ea typeface="Calibri"/>
              <a:cs typeface="Calibri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200" b="1" dirty="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Feet &amp; Fists</a:t>
            </a:r>
            <a:r>
              <a:rPr lang="en-US" sz="2200" dirty="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: Move feet, make contact, stay low.</a:t>
            </a:r>
            <a:endParaRPr lang="en-US" sz="2200" dirty="0">
              <a:latin typeface="Open Sans"/>
              <a:ea typeface="Calibri"/>
              <a:cs typeface="Calibri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200" b="1" dirty="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Strike Zone</a:t>
            </a:r>
            <a:r>
              <a:rPr lang="en-US" sz="2200" dirty="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: Ribs to hips under the arms.</a:t>
            </a:r>
            <a:endParaRPr lang="en-US" sz="2200" dirty="0">
              <a:latin typeface="Open Sans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endParaRPr lang="en-US" sz="2200" dirty="0">
              <a:solidFill>
                <a:srgbClr val="000000"/>
              </a:solidFill>
              <a:latin typeface="Open Sans"/>
              <a:ea typeface="Calibri"/>
              <a:cs typeface="Calibri"/>
            </a:endParaRPr>
          </a:p>
          <a:p>
            <a:r>
              <a:rPr lang="en-US" sz="2200" b="1" dirty="0">
                <a:solidFill>
                  <a:srgbClr val="000000"/>
                </a:solidFill>
                <a:latin typeface="Open Sans"/>
                <a:ea typeface="Calibri"/>
                <a:cs typeface="Calibri"/>
              </a:rPr>
              <a:t>On Ball</a:t>
            </a:r>
          </a:p>
          <a:p>
            <a:pPr marL="914400" lvl="1" indent="-457200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Open Sans"/>
                <a:ea typeface="Calibri"/>
                <a:cs typeface="Calibri"/>
              </a:rPr>
              <a:t>Win the 1v1</a:t>
            </a:r>
          </a:p>
          <a:p>
            <a:pPr marL="457200" indent="-457200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Force Dodger One Way ( Furthest away from the Cage )</a:t>
            </a:r>
            <a:endParaRPr lang="en-US" sz="2200" dirty="0">
              <a:solidFill>
                <a:srgbClr val="000000"/>
              </a:solidFill>
              <a:latin typeface="Open Sans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Stay Engaged – Be Rigid</a:t>
            </a:r>
            <a:endParaRPr lang="en-US" sz="2200" dirty="0">
              <a:latin typeface="Open Sans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“Give us 3-5 seconds of ICE”</a:t>
            </a:r>
            <a:endParaRPr lang="en-US" sz="2200" dirty="0">
              <a:latin typeface="Open Sans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No Footwork, No Defense – Teach body mechanics first</a:t>
            </a:r>
            <a:endParaRPr lang="en-US" sz="2200" dirty="0"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Open Sans"/>
                <a:ea typeface="Calibri"/>
                <a:cs typeface="Calibri"/>
              </a:rPr>
              <a:t>Skewer / Stab the Heart tech – closing the gap/trailing or late arrivals</a:t>
            </a:r>
          </a:p>
          <a:p>
            <a:pPr>
              <a:buFont typeface="Arial"/>
              <a:buChar char="•"/>
            </a:pPr>
            <a:endParaRPr lang="en-US" sz="28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endParaRPr lang="en-US" sz="28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ts val="3484"/>
              </a:lnSpc>
              <a:buFont typeface="Arial"/>
              <a:buChar char="•"/>
            </a:pPr>
            <a:endParaRPr lang="en-US" sz="280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914400" lvl="1" indent="-457200">
              <a:lnSpc>
                <a:spcPts val="3484"/>
              </a:lnSpc>
              <a:buFont typeface="Arial"/>
              <a:buChar char="•"/>
            </a:pPr>
            <a:endParaRPr lang="en-US" sz="280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"/>
              <a:buChar char="•"/>
            </a:pPr>
            <a:endParaRPr lang="en-US" sz="280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"/>
              <a:buChar char="•"/>
            </a:pPr>
            <a:endParaRPr lang="en-US" sz="280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0" lvl="0" indent="0" algn="l">
              <a:lnSpc>
                <a:spcPts val="3484"/>
              </a:lnSpc>
            </a:pPr>
            <a:endParaRPr lang="en-US" sz="2900" u="none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527"/>
              </a:lnSpc>
            </a:pPr>
            <a:endParaRPr lang="en-US" sz="2904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632"/>
              </a:lnSpc>
            </a:pPr>
            <a:endParaRPr lang="en-US" sz="2904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55756512-03AB-7942-44F3-789B8E88E5FD}"/>
              </a:ext>
            </a:extLst>
          </p:cNvPr>
          <p:cNvSpPr txBox="1"/>
          <p:nvPr/>
        </p:nvSpPr>
        <p:spPr>
          <a:xfrm>
            <a:off x="9596757" y="1905279"/>
            <a:ext cx="7452033" cy="107887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en-US" sz="2200" b="1" dirty="0">
              <a:latin typeface="Open Sans"/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2200" b="1" dirty="0">
                <a:latin typeface="Open Sans"/>
                <a:ea typeface="+mn-lt"/>
                <a:cs typeface="+mn-lt"/>
              </a:rPr>
              <a:t>Off Ball</a:t>
            </a:r>
          </a:p>
          <a:p>
            <a:pPr marL="914400" lvl="1" indent="-457200">
              <a:buFont typeface="Arial"/>
              <a:buChar char="•"/>
            </a:pPr>
            <a:r>
              <a:rPr lang="en-US" sz="2200" dirty="0">
                <a:latin typeface="Open Sans"/>
                <a:ea typeface="+mn-lt"/>
                <a:cs typeface="+mn-lt"/>
              </a:rPr>
              <a:t>Support &amp; Anticipate</a:t>
            </a:r>
            <a:endParaRPr lang="en-US" sz="2200" dirty="0">
              <a:latin typeface="Open Sans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200" dirty="0">
                <a:latin typeface="Open Sans"/>
                <a:ea typeface="+mn-lt"/>
                <a:cs typeface="+mn-lt"/>
              </a:rPr>
              <a:t>Melt into the paint. Paint = The priority!</a:t>
            </a:r>
            <a:endParaRPr lang="en-US" sz="2200" dirty="0">
              <a:latin typeface="Open Sans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200" dirty="0">
                <a:latin typeface="Open Sans"/>
                <a:ea typeface="+mn-lt"/>
                <a:cs typeface="+mn-lt"/>
              </a:rPr>
              <a:t>Know your slide:</a:t>
            </a:r>
            <a:endParaRPr lang="en-US" sz="2200" dirty="0">
              <a:latin typeface="Open Sans"/>
              <a:ea typeface="Calibri"/>
              <a:cs typeface="Calibri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200" dirty="0">
                <a:latin typeface="Open Sans"/>
                <a:ea typeface="+mn-lt"/>
                <a:cs typeface="+mn-lt"/>
              </a:rPr>
              <a:t>Bingo – 1st slide</a:t>
            </a:r>
            <a:endParaRPr lang="en-US" sz="2200" dirty="0">
              <a:latin typeface="Open Sans"/>
              <a:ea typeface="Calibri"/>
              <a:cs typeface="Calibri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200" dirty="0">
                <a:latin typeface="Open Sans"/>
                <a:ea typeface="+mn-lt"/>
                <a:cs typeface="+mn-lt"/>
              </a:rPr>
              <a:t>Fill / Plug – 2nd slide / shared support</a:t>
            </a:r>
            <a:endParaRPr lang="en-US" sz="2200" dirty="0">
              <a:latin typeface="Open Sans"/>
              <a:ea typeface="Calibri"/>
              <a:cs typeface="Calibri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200" dirty="0">
                <a:latin typeface="Open Sans"/>
                <a:ea typeface="+mn-lt"/>
                <a:cs typeface="+mn-lt"/>
              </a:rPr>
              <a:t>Plus – Drift &amp; deter ball movement</a:t>
            </a:r>
            <a:endParaRPr lang="en-US" sz="2200" dirty="0">
              <a:latin typeface="Open Sans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200" dirty="0">
                <a:latin typeface="Open Sans"/>
                <a:ea typeface="+mn-lt"/>
                <a:cs typeface="+mn-lt"/>
              </a:rPr>
              <a:t>“Flat Triangle” Vision – See ball + man</a:t>
            </a:r>
            <a:endParaRPr lang="en-US" sz="2200" dirty="0">
              <a:latin typeface="Open Sans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200" dirty="0">
                <a:latin typeface="Open Sans"/>
                <a:ea typeface="+mn-lt"/>
                <a:cs typeface="+mn-lt"/>
              </a:rPr>
              <a:t>Always Protect the Middle!</a:t>
            </a:r>
          </a:p>
          <a:p>
            <a:pPr marL="457200" indent="-457200">
              <a:buFont typeface="Arial"/>
              <a:buChar char="•"/>
            </a:pPr>
            <a:r>
              <a:rPr lang="en-US" sz="2200" dirty="0">
                <a:latin typeface="Open Sans"/>
                <a:ea typeface="+mn-lt"/>
                <a:cs typeface="+mn-lt"/>
              </a:rPr>
              <a:t>Be Sideways</a:t>
            </a:r>
          </a:p>
          <a:p>
            <a:pPr marL="457200" indent="-457200">
              <a:buFont typeface="Arial"/>
              <a:buChar char="•"/>
            </a:pPr>
            <a:r>
              <a:rPr lang="en-US" sz="2200" dirty="0">
                <a:latin typeface="Open Sans"/>
                <a:ea typeface="+mn-lt"/>
                <a:cs typeface="+mn-lt"/>
              </a:rPr>
              <a:t>Great Body Posture</a:t>
            </a:r>
            <a:endParaRPr lang="en-US" sz="2200" dirty="0">
              <a:latin typeface="Open Sans"/>
              <a:ea typeface="Calibri"/>
              <a:cs typeface="Calibri"/>
            </a:endParaRPr>
          </a:p>
          <a:p>
            <a:pPr marL="457200" indent="-457200">
              <a:lnSpc>
                <a:spcPts val="3484"/>
              </a:lnSpc>
              <a:buFont typeface="Arial"/>
              <a:buChar char="•"/>
            </a:pPr>
            <a:endParaRPr lang="en-US" sz="2800" b="1" dirty="0">
              <a:latin typeface="Open Sans"/>
              <a:ea typeface="Open Sans"/>
              <a:cs typeface="Open Sans"/>
            </a:endParaRPr>
          </a:p>
          <a:p>
            <a:pPr marL="914400" lvl="1" indent="-457200">
              <a:lnSpc>
                <a:spcPts val="3484"/>
              </a:lnSpc>
              <a:buFont typeface="Arial"/>
              <a:buChar char="•"/>
            </a:pPr>
            <a:endParaRPr lang="en-US" sz="28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914400" lvl="1" indent="-457200">
              <a:lnSpc>
                <a:spcPts val="3484"/>
              </a:lnSpc>
              <a:buFont typeface="Arial"/>
              <a:buChar char="•"/>
            </a:pPr>
            <a:endParaRPr lang="en-US" sz="280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"/>
              <a:buChar char="•"/>
            </a:pPr>
            <a:endParaRPr lang="en-US" sz="280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0" lvl="0" indent="0" algn="l">
              <a:lnSpc>
                <a:spcPts val="3484"/>
              </a:lnSpc>
            </a:pPr>
            <a:endParaRPr lang="en-US" sz="2900" u="none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527"/>
              </a:lnSpc>
            </a:pPr>
            <a:endParaRPr lang="en-US" sz="2904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632"/>
              </a:lnSpc>
            </a:pPr>
            <a:endParaRPr lang="en-US" sz="2904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850189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84D6F-AF2C-426A-FF1B-CFDC4A53F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 descr="A white tennis court with white lines&#10;&#10;AI-generated content may be incorrect.">
            <a:extLst>
              <a:ext uri="{FF2B5EF4-FFF2-40B4-BE49-F238E27FC236}">
                <a16:creationId xmlns:a16="http://schemas.microsoft.com/office/drawing/2014/main" id="{1583562C-ACFD-8B16-18FF-95B435D68DE9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1" r="-7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DF651E1-6E4F-7AAC-6E80-A7604E1A6148}"/>
              </a:ext>
            </a:extLst>
          </p:cNvPr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9664BCDB-E9B5-C594-E211-5A62905C3959}"/>
              </a:ext>
            </a:extLst>
          </p:cNvPr>
          <p:cNvSpPr txBox="1"/>
          <p:nvPr/>
        </p:nvSpPr>
        <p:spPr>
          <a:xfrm>
            <a:off x="544262" y="278017"/>
            <a:ext cx="16780646" cy="976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40"/>
              </a:lnSpc>
              <a:spcBef>
                <a:spcPct val="0"/>
              </a:spcBef>
            </a:pPr>
            <a:r>
              <a:rPr lang="en-US" sz="4800" b="1">
                <a:latin typeface="Canva Sans Bold"/>
                <a:sym typeface="Canva Sans Bold"/>
              </a:rPr>
              <a:t>Teaching: Hold Spots, PEP, 2-Man </a:t>
            </a:r>
            <a:endParaRPr lang="en-US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459CA9AA-3D1C-7A0B-FC26-4A19496C5E93}"/>
              </a:ext>
            </a:extLst>
          </p:cNvPr>
          <p:cNvSpPr txBox="1"/>
          <p:nvPr/>
        </p:nvSpPr>
        <p:spPr>
          <a:xfrm>
            <a:off x="677941" y="1883567"/>
            <a:ext cx="7452033" cy="14297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b="1">
                <a:latin typeface="Open Sans"/>
                <a:ea typeface="+mn-lt"/>
                <a:cs typeface="+mn-lt"/>
              </a:rPr>
              <a:t>Hold Spots = Hold Structure</a:t>
            </a:r>
            <a:endParaRPr lang="en-US" sz="2400"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400">
                <a:latin typeface="Open Sans"/>
                <a:ea typeface="+mn-lt"/>
                <a:cs typeface="+mn-lt"/>
              </a:rPr>
              <a:t>Hold when dodge initiates</a:t>
            </a:r>
            <a:endParaRPr lang="en-US" sz="2400">
              <a:latin typeface="Open Sans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400">
                <a:latin typeface="Open Sans"/>
                <a:ea typeface="+mn-lt"/>
                <a:cs typeface="+mn-lt"/>
              </a:rPr>
              <a:t>Stay disciplined</a:t>
            </a:r>
            <a:endParaRPr lang="en-US" sz="2400">
              <a:latin typeface="Open Sans"/>
              <a:ea typeface="Open Sans"/>
              <a:cs typeface="Open Sans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400">
                <a:latin typeface="Open Sans"/>
                <a:ea typeface="+mn-lt"/>
                <a:cs typeface="+mn-lt"/>
              </a:rPr>
              <a:t>Don’t over-rotate or over-help</a:t>
            </a:r>
            <a:endParaRPr lang="en-US" sz="2400"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Arial"/>
              <a:buChar char="•"/>
            </a:pPr>
            <a:r>
              <a:rPr lang="en-US" sz="2400">
                <a:latin typeface="Open Sans"/>
                <a:ea typeface="+mn-lt"/>
                <a:cs typeface="+mn-lt"/>
              </a:rPr>
              <a:t>Structure &gt; Matchups</a:t>
            </a:r>
            <a:endParaRPr lang="en-US" sz="2400"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Arial"/>
              <a:buChar char="•"/>
            </a:pPr>
            <a:r>
              <a:rPr lang="en-US" sz="2400">
                <a:latin typeface="Open Sans"/>
                <a:ea typeface="+mn-lt"/>
                <a:cs typeface="+mn-lt"/>
              </a:rPr>
              <a:t>Early Decisions = Early Action = Full Speed Mistakes (That’s OK!)</a:t>
            </a:r>
            <a:endParaRPr lang="en-US" sz="2400"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endParaRPr lang="en-US" sz="2400">
              <a:latin typeface="Open Sans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endParaRPr lang="en-US" sz="2400">
              <a:solidFill>
                <a:srgbClr val="000000"/>
              </a:solidFill>
              <a:latin typeface="Open Sans"/>
              <a:ea typeface="Calibri"/>
              <a:cs typeface="Calibri"/>
            </a:endParaRPr>
          </a:p>
          <a:p>
            <a:r>
              <a:rPr lang="en-US" sz="2400" b="1">
                <a:solidFill>
                  <a:srgbClr val="000000"/>
                </a:solidFill>
                <a:latin typeface="Open Sans"/>
                <a:ea typeface="Calibri"/>
                <a:cs typeface="Calibri"/>
              </a:rPr>
              <a:t>PEP </a:t>
            </a:r>
            <a:r>
              <a:rPr lang="en-US" sz="2400">
                <a:solidFill>
                  <a:srgbClr val="000000"/>
                </a:solidFill>
                <a:latin typeface="Open Sans"/>
                <a:ea typeface="Calibri"/>
                <a:cs typeface="Calibri"/>
              </a:rPr>
              <a:t>–  Possession Ending Plays</a:t>
            </a:r>
          </a:p>
          <a:p>
            <a:pPr marL="457200" indent="-457200"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GBs – Win the ground war</a:t>
            </a:r>
          </a:p>
          <a:p>
            <a:pPr marL="457200" indent="-457200"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Smash – Create doubles on GLE/dodges</a:t>
            </a:r>
            <a:endParaRPr lang="en-US" sz="2400"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Kill – Swarm on loose balls, end possession</a:t>
            </a:r>
            <a:endParaRPr lang="en-US" sz="2400"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pen Sans"/>
                <a:ea typeface="+mn-lt"/>
                <a:cs typeface="+mn-lt"/>
              </a:rPr>
              <a:t>Clear First Time – Pride in stickwork and execution</a:t>
            </a:r>
            <a:endParaRPr lang="en-US" sz="2400"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Arial"/>
              <a:buChar char="•"/>
            </a:pPr>
            <a:r>
              <a:rPr lang="en-US" sz="2400" i="1">
                <a:latin typeface="Open Sans"/>
                <a:ea typeface="+mn-lt"/>
                <a:cs typeface="+mn-lt"/>
              </a:rPr>
              <a:t>Challenge</a:t>
            </a:r>
            <a:r>
              <a:rPr lang="en-US" sz="2400">
                <a:latin typeface="Open Sans"/>
                <a:ea typeface="+mn-lt"/>
                <a:cs typeface="+mn-lt"/>
              </a:rPr>
              <a:t>: Grade players weekly on PEP contributions</a:t>
            </a:r>
            <a:endParaRPr lang="en-US" sz="2400">
              <a:latin typeface="Open Sans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endParaRPr lang="en-US" sz="2800" b="1">
              <a:latin typeface="Calibri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endParaRPr lang="en-US" sz="2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endParaRPr lang="en-US" sz="2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ts val="3484"/>
              </a:lnSpc>
              <a:buFont typeface="Arial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914400" lvl="1" indent="-457200">
              <a:lnSpc>
                <a:spcPts val="3484"/>
              </a:lnSpc>
              <a:buFont typeface="Arial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0" lvl="0" indent="0" algn="l">
              <a:lnSpc>
                <a:spcPts val="3484"/>
              </a:lnSpc>
            </a:pPr>
            <a:endParaRPr lang="en-US" sz="2900" u="none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527"/>
              </a:lnSpc>
            </a:pPr>
            <a:endParaRPr lang="en-US" sz="2904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632"/>
              </a:lnSpc>
            </a:pPr>
            <a:endParaRPr lang="en-US" sz="2904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F42E4E27-5EA0-4538-BD84-8D78C2830F56}"/>
              </a:ext>
            </a:extLst>
          </p:cNvPr>
          <p:cNvSpPr txBox="1"/>
          <p:nvPr/>
        </p:nvSpPr>
        <p:spPr>
          <a:xfrm>
            <a:off x="9877246" y="2565679"/>
            <a:ext cx="7452033" cy="9803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b="1">
                <a:latin typeface="Open Sans"/>
                <a:ea typeface="+mn-lt"/>
                <a:cs typeface="+mn-lt"/>
              </a:rPr>
              <a:t>2-Man Game &amp; Picks</a:t>
            </a:r>
          </a:p>
          <a:p>
            <a:pPr marL="457200" indent="-457200">
              <a:buFont typeface="Arial"/>
              <a:buChar char="•"/>
            </a:pPr>
            <a:r>
              <a:rPr lang="en-US" sz="2400">
                <a:latin typeface="Open Sans"/>
                <a:ea typeface="+mn-lt"/>
                <a:cs typeface="+mn-lt"/>
              </a:rPr>
              <a:t>Communicate Picks</a:t>
            </a:r>
          </a:p>
          <a:p>
            <a:pPr marL="914400" lvl="1" indent="-457200">
              <a:buFont typeface="Arial"/>
              <a:buChar char="•"/>
            </a:pPr>
            <a:r>
              <a:rPr lang="en-US" sz="2400">
                <a:latin typeface="Open Sans"/>
                <a:ea typeface="+mn-lt"/>
                <a:cs typeface="+mn-lt"/>
              </a:rPr>
              <a:t>“Pick Left, Pick Right”</a:t>
            </a:r>
            <a:endParaRPr lang="en-US" sz="2400">
              <a:latin typeface="Open Sans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400">
                <a:latin typeface="Open Sans"/>
                <a:ea typeface="+mn-lt"/>
                <a:cs typeface="+mn-lt"/>
              </a:rPr>
              <a:t>Stay sticky until told otherwise</a:t>
            </a:r>
            <a:endParaRPr lang="en-US" sz="2400"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Arial"/>
              <a:buChar char="•"/>
            </a:pPr>
            <a:r>
              <a:rPr lang="en-US" sz="2400">
                <a:latin typeface="Open Sans"/>
                <a:ea typeface="+mn-lt"/>
                <a:cs typeface="+mn-lt"/>
              </a:rPr>
              <a:t>Default: “Stay,” but teach “Switch” and “Dice”</a:t>
            </a:r>
            <a:endParaRPr lang="en-US" sz="2400"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Arial"/>
              <a:buChar char="•"/>
            </a:pPr>
            <a:r>
              <a:rPr lang="en-US" sz="2400">
                <a:latin typeface="Open Sans"/>
                <a:ea typeface="+mn-lt"/>
                <a:cs typeface="+mn-lt"/>
              </a:rPr>
              <a:t>Be ready to Space, Chip, or Jump Switch</a:t>
            </a:r>
            <a:endParaRPr lang="en-US" sz="2400">
              <a:latin typeface="Open Sans"/>
              <a:ea typeface="Open Sans"/>
              <a:cs typeface="Open Sans"/>
            </a:endParaRPr>
          </a:p>
          <a:p>
            <a:endParaRPr lang="en-US" sz="2800" b="1">
              <a:latin typeface="Open Sans"/>
              <a:ea typeface="+mn-lt"/>
              <a:cs typeface="+mn-lt"/>
            </a:endParaRPr>
          </a:p>
          <a:p>
            <a:pPr>
              <a:buFont typeface="Arial"/>
              <a:buChar char="•"/>
            </a:pPr>
            <a:endParaRPr lang="en-US" sz="2800">
              <a:latin typeface="Open Sans"/>
              <a:ea typeface="Calibri"/>
              <a:cs typeface="Calibri"/>
            </a:endParaRPr>
          </a:p>
          <a:p>
            <a:pPr marL="457200" indent="-457200">
              <a:lnSpc>
                <a:spcPts val="3484"/>
              </a:lnSpc>
              <a:buFont typeface="Arial"/>
              <a:buChar char="•"/>
            </a:pPr>
            <a:endParaRPr lang="en-US" sz="2800" b="1">
              <a:latin typeface="Open Sans"/>
              <a:ea typeface="Open Sans"/>
              <a:cs typeface="Open Sans"/>
            </a:endParaRPr>
          </a:p>
          <a:p>
            <a:pPr marL="914400" lvl="1" indent="-457200">
              <a:lnSpc>
                <a:spcPts val="3484"/>
              </a:lnSpc>
              <a:buFont typeface="Arial"/>
              <a:buChar char="•"/>
            </a:pPr>
            <a:endParaRPr lang="en-US" sz="28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914400" lvl="1" indent="-457200">
              <a:lnSpc>
                <a:spcPts val="3484"/>
              </a:lnSpc>
              <a:buFont typeface="Arial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"/>
              <a:buChar char="•"/>
            </a:pPr>
            <a:endParaRPr lang="en-US" sz="2800" b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0" lvl="0" indent="0" algn="l">
              <a:lnSpc>
                <a:spcPts val="3484"/>
              </a:lnSpc>
            </a:pPr>
            <a:endParaRPr lang="en-US" sz="2900" u="none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527"/>
              </a:lnSpc>
            </a:pPr>
            <a:endParaRPr lang="en-US" sz="2904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632"/>
              </a:lnSpc>
            </a:pPr>
            <a:endParaRPr lang="en-US" sz="2904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312220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A27BE-4DA1-A33F-DEAE-B14CD185A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 descr="A white tennis court with white lines&#10;&#10;AI-generated content may be incorrect.">
            <a:extLst>
              <a:ext uri="{FF2B5EF4-FFF2-40B4-BE49-F238E27FC236}">
                <a16:creationId xmlns:a16="http://schemas.microsoft.com/office/drawing/2014/main" id="{65988389-1320-4A66-AC21-5272F1DFEE04}"/>
              </a:ext>
            </a:extLst>
          </p:cNvPr>
          <p:cNvSpPr/>
          <p:nvPr/>
        </p:nvSpPr>
        <p:spPr>
          <a:xfrm>
            <a:off x="1850" y="475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1" r="-7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4DB863C3-1F95-CD87-A10A-DC613C75E109}"/>
              </a:ext>
            </a:extLst>
          </p:cNvPr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DE669BC-5B51-5CBC-CDB2-CDB7D61FC34E}"/>
              </a:ext>
            </a:extLst>
          </p:cNvPr>
          <p:cNvSpPr txBox="1"/>
          <p:nvPr/>
        </p:nvSpPr>
        <p:spPr>
          <a:xfrm>
            <a:off x="472825" y="306592"/>
            <a:ext cx="16780646" cy="9792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40"/>
              </a:lnSpc>
              <a:spcBef>
                <a:spcPct val="0"/>
              </a:spcBef>
            </a:pPr>
            <a:r>
              <a:rPr lang="en-US" sz="4800" b="1" dirty="0">
                <a:latin typeface="Canva Sans Bold"/>
                <a:sym typeface="Canva Sans Bold"/>
              </a:rPr>
              <a:t>How to evaluate a defenseman</a:t>
            </a:r>
            <a:endParaRPr lang="en-US" dirty="0"/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B98F7D81-883D-A828-2D6E-D46F51AF1151}"/>
              </a:ext>
            </a:extLst>
          </p:cNvPr>
          <p:cNvSpPr txBox="1"/>
          <p:nvPr/>
        </p:nvSpPr>
        <p:spPr>
          <a:xfrm>
            <a:off x="846029" y="2001229"/>
            <a:ext cx="7452033" cy="107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lvl="1" indent="-457200">
              <a:lnSpc>
                <a:spcPts val="3484"/>
              </a:lnSpc>
              <a:buFont typeface="Arial,Sans-Serif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1. Footwork ( Can they defend one on one ).</a:t>
            </a:r>
          </a:p>
          <a:p>
            <a:pPr lvl="1">
              <a:lnSpc>
                <a:spcPts val="3484"/>
              </a:lnSpc>
            </a:pPr>
            <a:r>
              <a:rPr lang="en-US" sz="28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     </a:t>
            </a:r>
          </a:p>
          <a:p>
            <a:pPr lvl="1">
              <a:lnSpc>
                <a:spcPts val="3484"/>
              </a:lnSpc>
            </a:pPr>
            <a:r>
              <a:rPr lang="en-US" sz="28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    2. Groundballs ( Can they get the ball off the ground and run with it up the field.</a:t>
            </a:r>
          </a:p>
          <a:p>
            <a:pPr lvl="1">
              <a:lnSpc>
                <a:spcPts val="3484"/>
              </a:lnSpc>
            </a:pPr>
            <a:endParaRPr lang="en-US" sz="280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lvl="1">
              <a:lnSpc>
                <a:spcPts val="3484"/>
              </a:lnSpc>
            </a:pPr>
            <a:r>
              <a:rPr lang="en-US" sz="28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    3. IQ/Off Ball Play ( Do they understand team defense,  communicate, and have great body posture.</a:t>
            </a: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0" lvl="0" indent="0" algn="l">
              <a:lnSpc>
                <a:spcPts val="3484"/>
              </a:lnSpc>
            </a:pPr>
            <a:endParaRPr lang="en-US" sz="2900" u="none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527"/>
              </a:lnSpc>
            </a:pPr>
            <a:endParaRPr lang="en-US" sz="2904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632"/>
              </a:lnSpc>
            </a:pPr>
            <a:endParaRPr lang="en-US" sz="2904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A286C694-466B-C649-707B-13E8F3C85044}"/>
              </a:ext>
            </a:extLst>
          </p:cNvPr>
          <p:cNvSpPr txBox="1"/>
          <p:nvPr/>
        </p:nvSpPr>
        <p:spPr>
          <a:xfrm>
            <a:off x="10208543" y="1564198"/>
            <a:ext cx="7452033" cy="6726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200" dirty="0">
              <a:latin typeface="Open Sans"/>
              <a:ea typeface="Open Sans"/>
              <a:cs typeface="Open Sans"/>
            </a:endParaRPr>
          </a:p>
          <a:p>
            <a:pPr lvl="1">
              <a:lnSpc>
                <a:spcPts val="3484"/>
              </a:lnSpc>
            </a:pPr>
            <a:endParaRPr lang="en-US" sz="280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ts val="3484"/>
              </a:lnSpc>
              <a:buFont typeface="Arial,Sans-Serif"/>
              <a:buChar char="•"/>
            </a:pPr>
            <a:endParaRPr lang="en-US" sz="280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0" lvl="0" indent="0" algn="l">
              <a:lnSpc>
                <a:spcPts val="3484"/>
              </a:lnSpc>
            </a:pPr>
            <a:endParaRPr lang="en-US" sz="2900" u="none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3484"/>
              </a:lnSpc>
            </a:pPr>
            <a:endParaRPr lang="en-US" sz="29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527"/>
              </a:lnSpc>
            </a:pPr>
            <a:endParaRPr lang="en-US" sz="2904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5632"/>
              </a:lnSpc>
            </a:pPr>
            <a:endParaRPr lang="en-US" sz="2904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984575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 descr="A white tennis court with white lines&#10;&#10;AI-generated content may be incorrect.">
            <a:extLst>
              <a:ext uri="{FF2B5EF4-FFF2-40B4-BE49-F238E27FC236}">
                <a16:creationId xmlns:a16="http://schemas.microsoft.com/office/drawing/2014/main" id="{174E24B1-58FC-5F13-0F65-93707E8E6CF3}"/>
              </a:ext>
            </a:extLst>
          </p:cNvPr>
          <p:cNvSpPr/>
          <p:nvPr/>
        </p:nvSpPr>
        <p:spPr>
          <a:xfrm>
            <a:off x="1850" y="-1537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1" r="-781"/>
            </a:stretch>
          </a:blipFill>
        </p:spPr>
        <p:txBody>
          <a:bodyPr lIns="91440" tIns="45720" rIns="91440" bIns="45720" anchor="t"/>
          <a:lstStyle/>
          <a:p>
            <a:pPr marL="228600" lvl="0" indent="-228600" rtl="0">
              <a:lnSpc>
                <a:spcPts val="1350"/>
              </a:lnSpc>
              <a:buFont typeface=""/>
              <a:buChar char="•"/>
            </a:pPr>
            <a:endParaRPr lang="en-US" sz="1100">
              <a:solidFill>
                <a:srgbClr val="444444"/>
              </a:solidFill>
              <a:cs typeface="Arial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3365" y="483030"/>
            <a:ext cx="18603642" cy="7678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0"/>
              </a:lnSpc>
              <a:spcBef>
                <a:spcPct val="0"/>
              </a:spcBef>
            </a:pPr>
            <a:r>
              <a:rPr lang="en-US" sz="4600" b="1">
                <a:latin typeface="Canva Sans Bold"/>
                <a:ea typeface="Canva Sans Bold"/>
                <a:cs typeface="Canva Sans Bold"/>
                <a:sym typeface="Canva Sans Bold"/>
              </a:rPr>
              <a:t>Final</a:t>
            </a:r>
            <a:r>
              <a:rPr lang="en-US" sz="4600" b="1" u="none" strike="noStrike"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600" b="1">
                <a:latin typeface="Canva Sans Bold"/>
                <a:ea typeface="Canva Sans Bold"/>
                <a:cs typeface="Canva Sans Bold"/>
                <a:sym typeface="Canva Sans Bold"/>
              </a:rPr>
              <a:t>Thoughts: Practice Planning &amp; Recap</a:t>
            </a:r>
            <a:endParaRPr lang="en-US" sz="4600" b="1">
              <a:latin typeface="Canva Sans Bold"/>
              <a:ea typeface="Calibri"/>
              <a:cs typeface="Calibri"/>
            </a:endParaRPr>
          </a:p>
        </p:txBody>
      </p:sp>
      <p:sp>
        <p:nvSpPr>
          <p:cNvPr id="1312" name="TextBox 1311">
            <a:extLst>
              <a:ext uri="{FF2B5EF4-FFF2-40B4-BE49-F238E27FC236}">
                <a16:creationId xmlns:a16="http://schemas.microsoft.com/office/drawing/2014/main" id="{D10F291C-8C1C-0FDF-82A7-8181CFDDDAA9}"/>
              </a:ext>
            </a:extLst>
          </p:cNvPr>
          <p:cNvSpPr txBox="1"/>
          <p:nvPr/>
        </p:nvSpPr>
        <p:spPr>
          <a:xfrm>
            <a:off x="624368" y="3330556"/>
            <a:ext cx="8205324" cy="58403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EVERY PRACTICE SHOULD INCLUDE:</a:t>
            </a:r>
            <a:endParaRPr lang="en-US" b="1" dirty="0"/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Footwork + Approach Circuit</a:t>
            </a:r>
            <a:endParaRPr lang="en-US" dirty="0"/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Slide &amp; Recovery Drills (vs air)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1v1's + Paint Protection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Communication Emphasis / Reps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Live Decision-Making Drills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Groundball Technique Drills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endParaRPr lang="en-US" sz="28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endParaRPr lang="en-US" sz="28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A1B3D2-B178-BED3-BB12-F6DEEAC8E5D2}"/>
              </a:ext>
            </a:extLst>
          </p:cNvPr>
          <p:cNvSpPr txBox="1"/>
          <p:nvPr/>
        </p:nvSpPr>
        <p:spPr>
          <a:xfrm>
            <a:off x="9213676" y="3179276"/>
            <a:ext cx="8205324" cy="64867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>
                <a:latin typeface="Open Sans"/>
                <a:ea typeface="Open Sans"/>
                <a:cs typeface="Open Sans"/>
              </a:rPr>
              <a:t>Recap / Overview</a:t>
            </a:r>
            <a:endParaRPr lang="en-US"/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Build YOUR Defensive Identity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Demand Structure, Comms, Effort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Coach to Your Comfort</a:t>
            </a:r>
          </a:p>
          <a:p>
            <a:pPr marL="914400" lvl="1" indent="-457200">
              <a:lnSpc>
                <a:spcPct val="150000"/>
              </a:lnSpc>
              <a:buFont typeface="Courier New"/>
              <a:buChar char="o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Always Teach: Movement, Contact, Communication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The Paint is our HOME</a:t>
            </a:r>
          </a:p>
          <a:p>
            <a:pPr marL="914400" lvl="1" indent="-457200">
              <a:lnSpc>
                <a:spcPct val="150000"/>
              </a:lnSpc>
              <a:buFont typeface="Courier New"/>
              <a:buChar char="o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Defend this together!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endParaRPr lang="en-US" sz="28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endParaRPr lang="en-US" sz="28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7f57fc38-3b1a-492f-84ee-97b9695a64f5">
      <Terms xmlns="http://schemas.microsoft.com/office/infopath/2007/PartnerControls"/>
    </lcf76f155ced4ddcb4097134ff3c332f>
    <_ip_UnifiedCompliancePolicyProperties xmlns="http://schemas.microsoft.com/sharepoint/v3" xsi:nil="true"/>
    <TaxCatchAll xmlns="4c43b718-88a9-42ca-b545-6a7e19460e4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C5D6D34125474081BD54A953FBD2C7" ma:contentTypeVersion="18" ma:contentTypeDescription="Create a new document." ma:contentTypeScope="" ma:versionID="520394cbd5ffbbb3944f18fcf3fd709e">
  <xsd:schema xmlns:xsd="http://www.w3.org/2001/XMLSchema" xmlns:xs="http://www.w3.org/2001/XMLSchema" xmlns:p="http://schemas.microsoft.com/office/2006/metadata/properties" xmlns:ns1="http://schemas.microsoft.com/sharepoint/v3" xmlns:ns2="7f57fc38-3b1a-492f-84ee-97b9695a64f5" xmlns:ns3="4c43b718-88a9-42ca-b545-6a7e19460e42" targetNamespace="http://schemas.microsoft.com/office/2006/metadata/properties" ma:root="true" ma:fieldsID="839343364b4bdca540aa3541834866be" ns1:_="" ns2:_="" ns3:_="">
    <xsd:import namespace="http://schemas.microsoft.com/sharepoint/v3"/>
    <xsd:import namespace="7f57fc38-3b1a-492f-84ee-97b9695a64f5"/>
    <xsd:import namespace="4c43b718-88a9-42ca-b545-6a7e19460e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57fc38-3b1a-492f-84ee-97b9695a64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c72b3b1d-a75f-4033-9343-697d6b9968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43b718-88a9-42ca-b545-6a7e19460e42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3ec3de5-565c-45cd-bf08-f03b7d1bdbd9}" ma:internalName="TaxCatchAll" ma:showField="CatchAllData" ma:web="4c43b718-88a9-42ca-b545-6a7e19460e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570EE6-4D81-4590-AE09-F79F1C5ACB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2151A0F-5DFE-4F2B-AE0C-B69362C8C600}">
  <ds:schemaRefs>
    <ds:schemaRef ds:uri="4c43b718-88a9-42ca-b545-6a7e19460e42"/>
    <ds:schemaRef ds:uri="7f57fc38-3b1a-492f-84ee-97b9695a64f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79D426BC-08ED-4BB0-873C-25C6B78F3E4D}">
  <ds:schemaRefs>
    <ds:schemaRef ds:uri="4c43b718-88a9-42ca-b545-6a7e19460e42"/>
    <ds:schemaRef ds:uri="7f57fc38-3b1a-492f-84ee-97b9695a64f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1016</Words>
  <Application>Microsoft Macintosh PowerPoint</Application>
  <PresentationFormat>Custom</PresentationFormat>
  <Paragraphs>375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Arial,Sans-Serif</vt:lpstr>
      <vt:lpstr>Arial</vt:lpstr>
      <vt:lpstr>Canva Sans Bold</vt:lpstr>
      <vt:lpstr>Canva Sans</vt:lpstr>
      <vt:lpstr>League Spartan</vt:lpstr>
      <vt:lpstr>Calibri</vt:lpstr>
      <vt:lpstr>Open Sans</vt:lpstr>
      <vt:lpstr>Wingdings</vt:lpstr>
      <vt:lpstr>Courier New,monospace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OOff</dc:title>
  <cp:lastModifiedBy>Jake Deane</cp:lastModifiedBy>
  <cp:revision>6</cp:revision>
  <dcterms:created xsi:type="dcterms:W3CDTF">2006-08-16T00:00:00Z</dcterms:created>
  <dcterms:modified xsi:type="dcterms:W3CDTF">2026-01-08T14:06:08Z</dcterms:modified>
  <dc:identifier>DAGld4nKbC4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0x0101008AC5D6D34125474081BD54A953FBD2C7</vt:lpwstr>
  </property>
  <property fmtid="{D5CDD505-2E9C-101B-9397-08002B2CF9AE}" pid="3" name="MediaServiceImageTags">
    <vt:lpwstr/>
  </property>
</Properties>
</file>